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5" r:id="rId3"/>
    <p:sldId id="333" r:id="rId5"/>
    <p:sldId id="330" r:id="rId6"/>
    <p:sldId id="329" r:id="rId7"/>
    <p:sldId id="375" r:id="rId8"/>
    <p:sldId id="328" r:id="rId9"/>
    <p:sldId id="271" r:id="rId10"/>
    <p:sldId id="280" r:id="rId11"/>
    <p:sldId id="282" r:id="rId12"/>
    <p:sldId id="281" r:id="rId13"/>
    <p:sldId id="283" r:id="rId14"/>
    <p:sldId id="265" r:id="rId15"/>
    <p:sldId id="308" r:id="rId16"/>
    <p:sldId id="304" r:id="rId17"/>
  </p:sldIdLst>
  <p:sldSz cx="9144000" cy="5141595"/>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8ED5"/>
    <a:srgbClr val="53585E"/>
    <a:srgbClr val="EEEFF3"/>
    <a:srgbClr val="F6D3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196" autoAdjust="0"/>
  </p:normalViewPr>
  <p:slideViewPr>
    <p:cSldViewPr showGuides="1">
      <p:cViewPr varScale="1">
        <p:scale>
          <a:sx n="98" d="100"/>
          <a:sy n="98" d="100"/>
        </p:scale>
        <p:origin x="576" y="78"/>
      </p:cViewPr>
      <p:guideLst>
        <p:guide orient="horz" pos="1674"/>
        <p:guide pos="2896"/>
      </p:guideLst>
    </p:cSldViewPr>
  </p:slideViewPr>
  <p:notesTextViewPr>
    <p:cViewPr>
      <p:scale>
        <a:sx n="1" d="1"/>
        <a:sy n="1" d="1"/>
      </p:scale>
      <p:origin x="0" y="0"/>
    </p:cViewPr>
  </p:notesTextViewPr>
  <p:sorterViewPr>
    <p:cViewPr>
      <p:scale>
        <a:sx n="100" d="100"/>
        <a:sy n="100" d="100"/>
      </p:scale>
      <p:origin x="0" y="210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1C1AFF-D539-45A2-81CA-66B921DD8D5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C74456-EB52-4577-819A-4B7EA6F602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endParaRPr lang="zh-CN" altLang="en-US"/>
          </a:p>
        </p:txBody>
      </p:sp>
      <p:sp>
        <p:nvSpPr>
          <p:cNvPr id="4" name="灯片编号占位符 3"/>
          <p:cNvSpPr>
            <a:spLocks noGrp="1"/>
          </p:cNvSpPr>
          <p:nvPr>
            <p:ph type="sldNum" sz="quarter" idx="10"/>
          </p:nvPr>
        </p:nvSpPr>
        <p:spPr/>
        <p:txBody>
          <a:bodyPr/>
          <a:lstStyle/>
          <a:p>
            <a:fld id="{B2C74456-EB52-4577-819A-4B7EA6F602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F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原创设计师QQ598969553             _1"/>
          <p:cNvSpPr txBox="1"/>
          <p:nvPr/>
        </p:nvSpPr>
        <p:spPr>
          <a:xfrm>
            <a:off x="397971" y="2217573"/>
            <a:ext cx="2722880" cy="706755"/>
          </a:xfrm>
          <a:prstGeom prst="rect">
            <a:avLst/>
          </a:prstGeom>
          <a:noFill/>
        </p:spPr>
        <p:txBody>
          <a:bodyPr wrap="none" rtlCol="0">
            <a:spAutoFit/>
          </a:bodyPr>
          <a:lstStyle/>
          <a:p>
            <a:r>
              <a:rPr lang="zh-CN" altLang="zh-CN" sz="4000" dirty="0">
                <a:solidFill>
                  <a:schemeClr val="accent1"/>
                </a:solidFill>
                <a:latin typeface="AvantGarde Md BT" pitchFamily="34" charset="0"/>
                <a:ea typeface="微软雅黑" panose="020B0503020204020204" pitchFamily="34" charset="-122"/>
              </a:rPr>
              <a:t>我的易华录</a:t>
            </a:r>
            <a:endParaRPr lang="zh-CN" altLang="zh-CN" sz="4000" dirty="0">
              <a:solidFill>
                <a:schemeClr val="accent1"/>
              </a:solidFill>
              <a:latin typeface="AvantGarde Md BT" pitchFamily="34" charset="0"/>
              <a:ea typeface="微软雅黑" panose="020B0503020204020204" pitchFamily="34" charset="-122"/>
            </a:endParaRPr>
          </a:p>
        </p:txBody>
      </p:sp>
      <p:sp>
        <p:nvSpPr>
          <p:cNvPr id="22" name="原创设计师QQ598969553             _4"/>
          <p:cNvSpPr txBox="1"/>
          <p:nvPr/>
        </p:nvSpPr>
        <p:spPr>
          <a:xfrm>
            <a:off x="325869" y="731597"/>
            <a:ext cx="836181" cy="338554"/>
          </a:xfrm>
          <a:prstGeom prst="rect">
            <a:avLst/>
          </a:prstGeom>
          <a:noFill/>
        </p:spPr>
        <p:txBody>
          <a:bodyPr wrap="square" rtlCol="0">
            <a:spAutoFit/>
          </a:bodyPr>
          <a:lstStyle/>
          <a:p>
            <a:r>
              <a:rPr lang="en-US" altLang="zh-CN" sz="1600" b="1" dirty="0">
                <a:solidFill>
                  <a:schemeClr val="accent1"/>
                </a:solidFill>
                <a:latin typeface="华文细黑" panose="02010600040101010101" pitchFamily="2" charset="-122"/>
                <a:ea typeface="华文细黑" panose="02010600040101010101" pitchFamily="2" charset="-122"/>
              </a:rPr>
              <a:t>LOGO</a:t>
            </a:r>
            <a:endParaRPr lang="zh-CN" altLang="en-US" sz="1600" b="1" dirty="0">
              <a:solidFill>
                <a:schemeClr val="accent1"/>
              </a:solidFill>
              <a:latin typeface="华文细黑" panose="02010600040101010101" pitchFamily="2" charset="-122"/>
              <a:ea typeface="华文细黑" panose="02010600040101010101" pitchFamily="2" charset="-122"/>
            </a:endParaRPr>
          </a:p>
        </p:txBody>
      </p:sp>
      <p:sp>
        <p:nvSpPr>
          <p:cNvPr id="23" name="原创设计师QQ598969553             _5"/>
          <p:cNvSpPr/>
          <p:nvPr/>
        </p:nvSpPr>
        <p:spPr>
          <a:xfrm rot="5400000">
            <a:off x="-784" y="732528"/>
            <a:ext cx="327583" cy="325722"/>
          </a:xfrm>
          <a:prstGeom prst="flowChartExtra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5A9E"/>
              </a:solidFill>
              <a:ea typeface="微软雅黑" panose="020B0503020204020204" pitchFamily="34" charset="-122"/>
            </a:endParaRPr>
          </a:p>
        </p:txBody>
      </p:sp>
      <p:sp>
        <p:nvSpPr>
          <p:cNvPr id="24" name="原创设计师QQ598969553             _6"/>
          <p:cNvSpPr>
            <a:spLocks noGrp="1" noSelect="1" noRot="1" noChangeAspect="1" noMove="1" noResize="1" noChangeShapeType="1" noTextEdit="1"/>
          </p:cNvSpPr>
          <p:nvPr/>
        </p:nvSpPr>
        <p:spPr>
          <a:xfrm>
            <a:off x="6815646" y="0"/>
            <a:ext cx="807622" cy="403811"/>
          </a:xfrm>
          <a:custGeom>
            <a:avLst/>
            <a:gdLst>
              <a:gd name="connsiteX0" fmla="*/ 1071800 w 1071800"/>
              <a:gd name="connsiteY0" fmla="*/ 0 h 535900"/>
              <a:gd name="connsiteX1" fmla="*/ 535900 w 1071800"/>
              <a:gd name="connsiteY1" fmla="*/ 535900 h 535900"/>
              <a:gd name="connsiteX2" fmla="*/ 0 w 1071800"/>
              <a:gd name="connsiteY2" fmla="*/ 1 h 535900"/>
              <a:gd name="connsiteX3" fmla="*/ 1071800 w 1071800"/>
              <a:gd name="connsiteY3" fmla="*/ 0 h 535900"/>
            </a:gdLst>
            <a:ahLst/>
            <a:cxnLst>
              <a:cxn ang="0">
                <a:pos x="connsiteX0" y="connsiteY0"/>
              </a:cxn>
              <a:cxn ang="0">
                <a:pos x="connsiteX1" y="connsiteY1"/>
              </a:cxn>
              <a:cxn ang="0">
                <a:pos x="connsiteX2" y="connsiteY2"/>
              </a:cxn>
              <a:cxn ang="0">
                <a:pos x="connsiteX3" y="connsiteY3"/>
              </a:cxn>
            </a:cxnLst>
            <a:rect l="l" t="t" r="r" b="b"/>
            <a:pathLst>
              <a:path w="1071800" h="535900">
                <a:moveTo>
                  <a:pt x="1071800" y="0"/>
                </a:moveTo>
                <a:lnTo>
                  <a:pt x="535900" y="535900"/>
                </a:lnTo>
                <a:lnTo>
                  <a:pt x="0" y="1"/>
                </a:lnTo>
                <a:lnTo>
                  <a:pt x="10718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原创设计师QQ598969553             _7"/>
          <p:cNvSpPr/>
          <p:nvPr/>
        </p:nvSpPr>
        <p:spPr>
          <a:xfrm>
            <a:off x="7209932" y="9525"/>
            <a:ext cx="1917170" cy="1434865"/>
          </a:xfrm>
          <a:custGeom>
            <a:avLst/>
            <a:gdLst>
              <a:gd name="connsiteX0" fmla="*/ 1849729 w 2461149"/>
              <a:gd name="connsiteY0" fmla="*/ 0 h 1841994"/>
              <a:gd name="connsiteX1" fmla="*/ 2461149 w 2461149"/>
              <a:gd name="connsiteY1" fmla="*/ 611420 h 1841994"/>
              <a:gd name="connsiteX2" fmla="*/ 1230575 w 2461149"/>
              <a:gd name="connsiteY2" fmla="*/ 1841994 h 1841994"/>
              <a:gd name="connsiteX3" fmla="*/ 0 w 2461149"/>
              <a:gd name="connsiteY3" fmla="*/ 611420 h 1841994"/>
              <a:gd name="connsiteX4" fmla="*/ 611419 w 2461149"/>
              <a:gd name="connsiteY4" fmla="*/ 1 h 1841994"/>
              <a:gd name="connsiteX5" fmla="*/ 1849729 w 2461149"/>
              <a:gd name="connsiteY5" fmla="*/ 0 h 184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149" h="1841994">
                <a:moveTo>
                  <a:pt x="1849729" y="0"/>
                </a:moveTo>
                <a:lnTo>
                  <a:pt x="2461149" y="611420"/>
                </a:lnTo>
                <a:lnTo>
                  <a:pt x="1230575" y="1841994"/>
                </a:lnTo>
                <a:lnTo>
                  <a:pt x="0" y="611420"/>
                </a:lnTo>
                <a:lnTo>
                  <a:pt x="611419" y="1"/>
                </a:lnTo>
                <a:lnTo>
                  <a:pt x="18497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华文细黑" panose="02010600040101010101" pitchFamily="2" charset="-122"/>
                <a:ea typeface="华文细黑" panose="02010600040101010101" pitchFamily="2" charset="-122"/>
              </a:rPr>
              <a:t>合作</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26" name="原创设计师QQ598969553             _8"/>
          <p:cNvSpPr/>
          <p:nvPr/>
        </p:nvSpPr>
        <p:spPr>
          <a:xfrm>
            <a:off x="4343794" y="474888"/>
            <a:ext cx="1856562" cy="1856562"/>
          </a:xfrm>
          <a:custGeom>
            <a:avLst/>
            <a:gdLst>
              <a:gd name="connsiteX0" fmla="*/ 1231927 w 2463854"/>
              <a:gd name="connsiteY0" fmla="*/ 0 h 2463854"/>
              <a:gd name="connsiteX1" fmla="*/ 2463854 w 2463854"/>
              <a:gd name="connsiteY1" fmla="*/ 1231927 h 2463854"/>
              <a:gd name="connsiteX2" fmla="*/ 1231927 w 2463854"/>
              <a:gd name="connsiteY2" fmla="*/ 2463854 h 2463854"/>
              <a:gd name="connsiteX3" fmla="*/ 0 w 2463854"/>
              <a:gd name="connsiteY3" fmla="*/ 1231927 h 2463854"/>
              <a:gd name="connsiteX4" fmla="*/ 1231927 w 2463854"/>
              <a:gd name="connsiteY4" fmla="*/ 0 h 246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854" h="2463854">
                <a:moveTo>
                  <a:pt x="1231927" y="0"/>
                </a:moveTo>
                <a:lnTo>
                  <a:pt x="2463854" y="1231927"/>
                </a:lnTo>
                <a:lnTo>
                  <a:pt x="1231927" y="2463854"/>
                </a:lnTo>
                <a:lnTo>
                  <a:pt x="0" y="1231927"/>
                </a:lnTo>
                <a:lnTo>
                  <a:pt x="123192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华文细黑" panose="02010600040101010101" pitchFamily="2" charset="-122"/>
                <a:ea typeface="华文细黑" panose="02010600040101010101" pitchFamily="2" charset="-122"/>
              </a:rPr>
              <a:t>开拓</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27" name="原创设计师QQ598969553             _9"/>
          <p:cNvSpPr>
            <a:spLocks noGrp="1" noSelect="1" noRot="1" noChangeAspect="1" noMove="1" noResize="1" noChangeShapeType="1" noTextEdit="1"/>
          </p:cNvSpPr>
          <p:nvPr/>
        </p:nvSpPr>
        <p:spPr>
          <a:xfrm>
            <a:off x="5295636" y="446313"/>
            <a:ext cx="3767200" cy="3767200"/>
          </a:xfrm>
          <a:custGeom>
            <a:avLst/>
            <a:gdLst>
              <a:gd name="connsiteX0" fmla="*/ 2499735 w 4999471"/>
              <a:gd name="connsiteY0" fmla="*/ 0 h 4999472"/>
              <a:gd name="connsiteX1" fmla="*/ 4999471 w 4999471"/>
              <a:gd name="connsiteY1" fmla="*/ 2499736 h 4999472"/>
              <a:gd name="connsiteX2" fmla="*/ 2499735 w 4999471"/>
              <a:gd name="connsiteY2" fmla="*/ 4999472 h 4999472"/>
              <a:gd name="connsiteX3" fmla="*/ 0 w 4999471"/>
              <a:gd name="connsiteY3" fmla="*/ 2499736 h 4999472"/>
              <a:gd name="connsiteX4" fmla="*/ 2499735 w 4999471"/>
              <a:gd name="connsiteY4" fmla="*/ 0 h 4999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9471" h="4999472">
                <a:moveTo>
                  <a:pt x="2499735" y="0"/>
                </a:moveTo>
                <a:lnTo>
                  <a:pt x="4999471" y="2499736"/>
                </a:lnTo>
                <a:lnTo>
                  <a:pt x="2499735" y="4999472"/>
                </a:lnTo>
                <a:lnTo>
                  <a:pt x="0" y="2499736"/>
                </a:lnTo>
                <a:lnTo>
                  <a:pt x="2499735" y="0"/>
                </a:ln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原创设计师QQ598969553             _10"/>
          <p:cNvSpPr/>
          <p:nvPr/>
        </p:nvSpPr>
        <p:spPr>
          <a:xfrm>
            <a:off x="5272075" y="3301941"/>
            <a:ext cx="1856562" cy="1823144"/>
          </a:xfrm>
          <a:custGeom>
            <a:avLst/>
            <a:gdLst>
              <a:gd name="connsiteX0" fmla="*/ 1231927 w 2463854"/>
              <a:gd name="connsiteY0" fmla="*/ 0 h 2419505"/>
              <a:gd name="connsiteX1" fmla="*/ 2463854 w 2463854"/>
              <a:gd name="connsiteY1" fmla="*/ 1231927 h 2419505"/>
              <a:gd name="connsiteX2" fmla="*/ 1276277 w 2463854"/>
              <a:gd name="connsiteY2" fmla="*/ 2419505 h 2419505"/>
              <a:gd name="connsiteX3" fmla="*/ 1187578 w 2463854"/>
              <a:gd name="connsiteY3" fmla="*/ 2419505 h 2419505"/>
              <a:gd name="connsiteX4" fmla="*/ 0 w 2463854"/>
              <a:gd name="connsiteY4" fmla="*/ 1231927 h 2419505"/>
              <a:gd name="connsiteX5" fmla="*/ 1231927 w 2463854"/>
              <a:gd name="connsiteY5" fmla="*/ 0 h 241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54" h="2419505">
                <a:moveTo>
                  <a:pt x="1231927" y="0"/>
                </a:moveTo>
                <a:lnTo>
                  <a:pt x="2463854" y="1231927"/>
                </a:lnTo>
                <a:lnTo>
                  <a:pt x="1276277" y="2419505"/>
                </a:lnTo>
                <a:lnTo>
                  <a:pt x="1187578" y="2419505"/>
                </a:lnTo>
                <a:lnTo>
                  <a:pt x="0" y="1231927"/>
                </a:lnTo>
                <a:lnTo>
                  <a:pt x="123192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华文细黑" panose="02010600040101010101" pitchFamily="2" charset="-122"/>
                <a:ea typeface="华文细黑" panose="02010600040101010101" pitchFamily="2" charset="-122"/>
              </a:rPr>
              <a:t>责任</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29" name="原创设计师QQ598969553             _11"/>
          <p:cNvSpPr>
            <a:spLocks noGrp="1" noSelect="1" noRot="1" noChangeAspect="1" noMove="1" noResize="1" noChangeShapeType="1" noTextEdit="1"/>
          </p:cNvSpPr>
          <p:nvPr/>
        </p:nvSpPr>
        <p:spPr>
          <a:xfrm>
            <a:off x="6269786" y="3456141"/>
            <a:ext cx="2912809" cy="1687754"/>
          </a:xfrm>
          <a:custGeom>
            <a:avLst/>
            <a:gdLst>
              <a:gd name="connsiteX0" fmla="*/ 2239826 w 3865605"/>
              <a:gd name="connsiteY0" fmla="*/ 0 h 2239827"/>
              <a:gd name="connsiteX1" fmla="*/ 3865605 w 3865605"/>
              <a:gd name="connsiteY1" fmla="*/ 1625779 h 2239827"/>
              <a:gd name="connsiteX2" fmla="*/ 3865605 w 3865605"/>
              <a:gd name="connsiteY2" fmla="*/ 2239827 h 2239827"/>
              <a:gd name="connsiteX3" fmla="*/ 0 w 3865605"/>
              <a:gd name="connsiteY3" fmla="*/ 2239827 h 2239827"/>
              <a:gd name="connsiteX4" fmla="*/ 2239826 w 3865605"/>
              <a:gd name="connsiteY4" fmla="*/ 0 h 2239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605" h="2239827">
                <a:moveTo>
                  <a:pt x="2239826" y="0"/>
                </a:moveTo>
                <a:lnTo>
                  <a:pt x="3865605" y="1625779"/>
                </a:lnTo>
                <a:lnTo>
                  <a:pt x="3865605" y="2239827"/>
                </a:lnTo>
                <a:lnTo>
                  <a:pt x="0" y="2239827"/>
                </a:lnTo>
                <a:lnTo>
                  <a:pt x="2239826" y="0"/>
                </a:lnTo>
                <a:close/>
              </a:path>
            </a:pathLst>
          </a:cu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原创设计师QQ598969553             _1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9324000" y="4543341"/>
            <a:ext cx="609600" cy="609600"/>
          </a:xfrm>
          <a:prstGeom prst="rect">
            <a:avLst/>
          </a:prstGeom>
        </p:spPr>
      </p:pic>
      <p:pic>
        <p:nvPicPr>
          <p:cNvPr id="15" name="Picture 64"/>
          <p:cNvPicPr>
            <a:picLocks noGrp="1" noSelect="1" noRot="1" noChangeAspect="1" noMove="1" noResize="1" noChangeShapeType="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3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p:cTn id="9" dur="1000" fill="hold"/>
                                        <p:tgtEl>
                                          <p:spTgt spid="24"/>
                                        </p:tgtEl>
                                        <p:attrNameLst>
                                          <p:attrName>ppt_w</p:attrName>
                                        </p:attrNameLst>
                                      </p:cBhvr>
                                      <p:tavLst>
                                        <p:tav tm="0">
                                          <p:val>
                                            <p:fltVal val="0"/>
                                          </p:val>
                                        </p:tav>
                                        <p:tav tm="100000">
                                          <p:val>
                                            <p:strVal val="#ppt_w"/>
                                          </p:val>
                                        </p:tav>
                                      </p:tavLst>
                                    </p:anim>
                                    <p:anim calcmode="lin" valueType="num">
                                      <p:cBhvr>
                                        <p:cTn id="10" dur="1000" fill="hold"/>
                                        <p:tgtEl>
                                          <p:spTgt spid="24"/>
                                        </p:tgtEl>
                                        <p:attrNameLst>
                                          <p:attrName>ppt_h</p:attrName>
                                        </p:attrNameLst>
                                      </p:cBhvr>
                                      <p:tavLst>
                                        <p:tav tm="0">
                                          <p:val>
                                            <p:fltVal val="0"/>
                                          </p:val>
                                        </p:tav>
                                        <p:tav tm="100000">
                                          <p:val>
                                            <p:strVal val="#ppt_h"/>
                                          </p:val>
                                        </p:tav>
                                      </p:tavLst>
                                    </p:anim>
                                    <p:anim calcmode="lin" valueType="num">
                                      <p:cBhvr>
                                        <p:cTn id="11" dur="1000" fill="hold"/>
                                        <p:tgtEl>
                                          <p:spTgt spid="24"/>
                                        </p:tgtEl>
                                        <p:attrNameLst>
                                          <p:attrName>style.rotation</p:attrName>
                                        </p:attrNameLst>
                                      </p:cBhvr>
                                      <p:tavLst>
                                        <p:tav tm="0">
                                          <p:val>
                                            <p:fltVal val="90"/>
                                          </p:val>
                                        </p:tav>
                                        <p:tav tm="100000">
                                          <p:val>
                                            <p:fltVal val="0"/>
                                          </p:val>
                                        </p:tav>
                                      </p:tavLst>
                                    </p:anim>
                                    <p:animEffect transition="in" filter="fade">
                                      <p:cBhvr>
                                        <p:cTn id="12" dur="1000"/>
                                        <p:tgtEl>
                                          <p:spTgt spid="24"/>
                                        </p:tgtEl>
                                      </p:cBhvr>
                                    </p:animEffect>
                                  </p:childTnLst>
                                </p:cTn>
                              </p:par>
                              <p:par>
                                <p:cTn id="13" presetID="3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1000" fill="hold"/>
                                        <p:tgtEl>
                                          <p:spTgt spid="25"/>
                                        </p:tgtEl>
                                        <p:attrNameLst>
                                          <p:attrName>ppt_w</p:attrName>
                                        </p:attrNameLst>
                                      </p:cBhvr>
                                      <p:tavLst>
                                        <p:tav tm="0">
                                          <p:val>
                                            <p:fltVal val="0"/>
                                          </p:val>
                                        </p:tav>
                                        <p:tav tm="100000">
                                          <p:val>
                                            <p:strVal val="#ppt_w"/>
                                          </p:val>
                                        </p:tav>
                                      </p:tavLst>
                                    </p:anim>
                                    <p:anim calcmode="lin" valueType="num">
                                      <p:cBhvr>
                                        <p:cTn id="16" dur="1000" fill="hold"/>
                                        <p:tgtEl>
                                          <p:spTgt spid="25"/>
                                        </p:tgtEl>
                                        <p:attrNameLst>
                                          <p:attrName>ppt_h</p:attrName>
                                        </p:attrNameLst>
                                      </p:cBhvr>
                                      <p:tavLst>
                                        <p:tav tm="0">
                                          <p:val>
                                            <p:fltVal val="0"/>
                                          </p:val>
                                        </p:tav>
                                        <p:tav tm="100000">
                                          <p:val>
                                            <p:strVal val="#ppt_h"/>
                                          </p:val>
                                        </p:tav>
                                      </p:tavLst>
                                    </p:anim>
                                    <p:anim calcmode="lin" valueType="num">
                                      <p:cBhvr>
                                        <p:cTn id="17" dur="1000" fill="hold"/>
                                        <p:tgtEl>
                                          <p:spTgt spid="25"/>
                                        </p:tgtEl>
                                        <p:attrNameLst>
                                          <p:attrName>style.rotation</p:attrName>
                                        </p:attrNameLst>
                                      </p:cBhvr>
                                      <p:tavLst>
                                        <p:tav tm="0">
                                          <p:val>
                                            <p:fltVal val="90"/>
                                          </p:val>
                                        </p:tav>
                                        <p:tav tm="100000">
                                          <p:val>
                                            <p:fltVal val="0"/>
                                          </p:val>
                                        </p:tav>
                                      </p:tavLst>
                                    </p:anim>
                                    <p:animEffect transition="in" filter="fade">
                                      <p:cBhvr>
                                        <p:cTn id="18" dur="1000"/>
                                        <p:tgtEl>
                                          <p:spTgt spid="25"/>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1000" fill="hold"/>
                                        <p:tgtEl>
                                          <p:spTgt spid="27"/>
                                        </p:tgtEl>
                                        <p:attrNameLst>
                                          <p:attrName>ppt_w</p:attrName>
                                        </p:attrNameLst>
                                      </p:cBhvr>
                                      <p:tavLst>
                                        <p:tav tm="0">
                                          <p:val>
                                            <p:fltVal val="0"/>
                                          </p:val>
                                        </p:tav>
                                        <p:tav tm="100000">
                                          <p:val>
                                            <p:strVal val="#ppt_w"/>
                                          </p:val>
                                        </p:tav>
                                      </p:tavLst>
                                    </p:anim>
                                    <p:anim calcmode="lin" valueType="num">
                                      <p:cBhvr>
                                        <p:cTn id="28" dur="1000" fill="hold"/>
                                        <p:tgtEl>
                                          <p:spTgt spid="27"/>
                                        </p:tgtEl>
                                        <p:attrNameLst>
                                          <p:attrName>ppt_h</p:attrName>
                                        </p:attrNameLst>
                                      </p:cBhvr>
                                      <p:tavLst>
                                        <p:tav tm="0">
                                          <p:val>
                                            <p:fltVal val="0"/>
                                          </p:val>
                                        </p:tav>
                                        <p:tav tm="100000">
                                          <p:val>
                                            <p:strVal val="#ppt_h"/>
                                          </p:val>
                                        </p:tav>
                                      </p:tavLst>
                                    </p:anim>
                                    <p:anim calcmode="lin" valueType="num">
                                      <p:cBhvr>
                                        <p:cTn id="29" dur="1000" fill="hold"/>
                                        <p:tgtEl>
                                          <p:spTgt spid="27"/>
                                        </p:tgtEl>
                                        <p:attrNameLst>
                                          <p:attrName>style.rotation</p:attrName>
                                        </p:attrNameLst>
                                      </p:cBhvr>
                                      <p:tavLst>
                                        <p:tav tm="0">
                                          <p:val>
                                            <p:fltVal val="90"/>
                                          </p:val>
                                        </p:tav>
                                        <p:tav tm="100000">
                                          <p:val>
                                            <p:fltVal val="0"/>
                                          </p:val>
                                        </p:tav>
                                      </p:tavLst>
                                    </p:anim>
                                    <p:animEffect transition="in" filter="fade">
                                      <p:cBhvr>
                                        <p:cTn id="30" dur="1000"/>
                                        <p:tgtEl>
                                          <p:spTgt spid="27"/>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1000" fill="hold"/>
                                        <p:tgtEl>
                                          <p:spTgt spid="28"/>
                                        </p:tgtEl>
                                        <p:attrNameLst>
                                          <p:attrName>ppt_w</p:attrName>
                                        </p:attrNameLst>
                                      </p:cBhvr>
                                      <p:tavLst>
                                        <p:tav tm="0">
                                          <p:val>
                                            <p:fltVal val="0"/>
                                          </p:val>
                                        </p:tav>
                                        <p:tav tm="100000">
                                          <p:val>
                                            <p:strVal val="#ppt_w"/>
                                          </p:val>
                                        </p:tav>
                                      </p:tavLst>
                                    </p:anim>
                                    <p:anim calcmode="lin" valueType="num">
                                      <p:cBhvr>
                                        <p:cTn id="34" dur="1000" fill="hold"/>
                                        <p:tgtEl>
                                          <p:spTgt spid="28"/>
                                        </p:tgtEl>
                                        <p:attrNameLst>
                                          <p:attrName>ppt_h</p:attrName>
                                        </p:attrNameLst>
                                      </p:cBhvr>
                                      <p:tavLst>
                                        <p:tav tm="0">
                                          <p:val>
                                            <p:fltVal val="0"/>
                                          </p:val>
                                        </p:tav>
                                        <p:tav tm="100000">
                                          <p:val>
                                            <p:strVal val="#ppt_h"/>
                                          </p:val>
                                        </p:tav>
                                      </p:tavLst>
                                    </p:anim>
                                    <p:anim calcmode="lin" valueType="num">
                                      <p:cBhvr>
                                        <p:cTn id="35" dur="1000" fill="hold"/>
                                        <p:tgtEl>
                                          <p:spTgt spid="28"/>
                                        </p:tgtEl>
                                        <p:attrNameLst>
                                          <p:attrName>style.rotation</p:attrName>
                                        </p:attrNameLst>
                                      </p:cBhvr>
                                      <p:tavLst>
                                        <p:tav tm="0">
                                          <p:val>
                                            <p:fltVal val="90"/>
                                          </p:val>
                                        </p:tav>
                                        <p:tav tm="100000">
                                          <p:val>
                                            <p:fltVal val="0"/>
                                          </p:val>
                                        </p:tav>
                                      </p:tavLst>
                                    </p:anim>
                                    <p:animEffect transition="in" filter="fade">
                                      <p:cBhvr>
                                        <p:cTn id="36" dur="1000"/>
                                        <p:tgtEl>
                                          <p:spTgt spid="28"/>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1000" fill="hold"/>
                                        <p:tgtEl>
                                          <p:spTgt spid="29"/>
                                        </p:tgtEl>
                                        <p:attrNameLst>
                                          <p:attrName>ppt_w</p:attrName>
                                        </p:attrNameLst>
                                      </p:cBhvr>
                                      <p:tavLst>
                                        <p:tav tm="0">
                                          <p:val>
                                            <p:fltVal val="0"/>
                                          </p:val>
                                        </p:tav>
                                        <p:tav tm="100000">
                                          <p:val>
                                            <p:strVal val="#ppt_w"/>
                                          </p:val>
                                        </p:tav>
                                      </p:tavLst>
                                    </p:anim>
                                    <p:anim calcmode="lin" valueType="num">
                                      <p:cBhvr>
                                        <p:cTn id="40" dur="1000" fill="hold"/>
                                        <p:tgtEl>
                                          <p:spTgt spid="29"/>
                                        </p:tgtEl>
                                        <p:attrNameLst>
                                          <p:attrName>ppt_h</p:attrName>
                                        </p:attrNameLst>
                                      </p:cBhvr>
                                      <p:tavLst>
                                        <p:tav tm="0">
                                          <p:val>
                                            <p:fltVal val="0"/>
                                          </p:val>
                                        </p:tav>
                                        <p:tav tm="100000">
                                          <p:val>
                                            <p:strVal val="#ppt_h"/>
                                          </p:val>
                                        </p:tav>
                                      </p:tavLst>
                                    </p:anim>
                                    <p:anim calcmode="lin" valueType="num">
                                      <p:cBhvr>
                                        <p:cTn id="41" dur="1000" fill="hold"/>
                                        <p:tgtEl>
                                          <p:spTgt spid="29"/>
                                        </p:tgtEl>
                                        <p:attrNameLst>
                                          <p:attrName>style.rotation</p:attrName>
                                        </p:attrNameLst>
                                      </p:cBhvr>
                                      <p:tavLst>
                                        <p:tav tm="0">
                                          <p:val>
                                            <p:fltVal val="90"/>
                                          </p:val>
                                        </p:tav>
                                        <p:tav tm="100000">
                                          <p:val>
                                            <p:fltVal val="0"/>
                                          </p:val>
                                        </p:tav>
                                      </p:tavLst>
                                    </p:anim>
                                    <p:animEffect transition="in" filter="fade">
                                      <p:cBhvr>
                                        <p:cTn id="42" dur="1000"/>
                                        <p:tgtEl>
                                          <p:spTgt spid="29"/>
                                        </p:tgtEl>
                                      </p:cBhvr>
                                    </p:animEffect>
                                  </p:childTnLst>
                                </p:cTn>
                              </p:par>
                            </p:childTnLst>
                          </p:cTn>
                        </p:par>
                        <p:par>
                          <p:cTn id="43" fill="hold">
                            <p:stCondLst>
                              <p:cond delay="0"/>
                            </p:stCondLst>
                            <p:childTnLst>
                              <p:par>
                                <p:cTn id="44" presetID="14" presetClass="entr" presetSubtype="10" fill="hold" grpId="0" nodeType="afterEffect">
                                  <p:stCondLst>
                                    <p:cond delay="0"/>
                                  </p:stCondLst>
                                  <p:iterate type="lt">
                                    <p:tmPct val="30000"/>
                                  </p:iterate>
                                  <p:childTnLst>
                                    <p:set>
                                      <p:cBhvr>
                                        <p:cTn id="45" dur="1" fill="hold">
                                          <p:stCondLst>
                                            <p:cond delay="0"/>
                                          </p:stCondLst>
                                        </p:cTn>
                                        <p:tgtEl>
                                          <p:spTgt spid="14"/>
                                        </p:tgtEl>
                                        <p:attrNameLst>
                                          <p:attrName>style.visibility</p:attrName>
                                        </p:attrNameLst>
                                      </p:cBhvr>
                                      <p:to>
                                        <p:strVal val="visible"/>
                                      </p:to>
                                    </p:set>
                                    <p:animEffect transition="in" filter="randombar(horizontal)">
                                      <p:cBhvr>
                                        <p:cTn id="46" dur="500"/>
                                        <p:tgtEl>
                                          <p:spTgt spid="14"/>
                                        </p:tgtEl>
                                      </p:cBhvr>
                                    </p:animEffect>
                                  </p:childTnLst>
                                </p:cTn>
                              </p:par>
                            </p:childTnLst>
                          </p:cTn>
                        </p:par>
                        <p:par>
                          <p:cTn id="47" fill="hold">
                            <p:stCondLst>
                              <p:cond delay="2099"/>
                            </p:stCondLst>
                            <p:childTnLst>
                              <p:par>
                                <p:cTn id="48" presetID="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0-#ppt_w/2"/>
                                          </p:val>
                                        </p:tav>
                                        <p:tav tm="100000">
                                          <p:val>
                                            <p:strVal val="#ppt_x"/>
                                          </p:val>
                                        </p:tav>
                                      </p:tavLst>
                                    </p:anim>
                                    <p:anim calcmode="lin" valueType="num">
                                      <p:cBhvr additive="base">
                                        <p:cTn id="51" dur="500" fill="hold"/>
                                        <p:tgtEl>
                                          <p:spTgt spid="23"/>
                                        </p:tgtEl>
                                        <p:attrNameLst>
                                          <p:attrName>ppt_y</p:attrName>
                                        </p:attrNameLst>
                                      </p:cBhvr>
                                      <p:tavLst>
                                        <p:tav tm="0">
                                          <p:val>
                                            <p:strVal val="#ppt_y"/>
                                          </p:val>
                                        </p:tav>
                                        <p:tav tm="100000">
                                          <p:val>
                                            <p:strVal val="#ppt_y"/>
                                          </p:val>
                                        </p:tav>
                                      </p:tavLst>
                                    </p:anim>
                                  </p:childTnLst>
                                </p:cTn>
                              </p:par>
                            </p:childTnLst>
                          </p:cTn>
                        </p:par>
                        <p:par>
                          <p:cTn id="52" fill="hold">
                            <p:stCondLst>
                              <p:cond delay="2599"/>
                            </p:stCondLst>
                            <p:childTnLst>
                              <p:par>
                                <p:cTn id="53" presetID="42" presetClass="entr" presetSubtype="0" fill="hold"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600"/>
                                        <p:tgtEl>
                                          <p:spTgt spid="22">
                                            <p:txEl>
                                              <p:pRg st="0" end="0"/>
                                            </p:txEl>
                                          </p:spTgt>
                                        </p:tgtEl>
                                      </p:cBhvr>
                                    </p:animEffect>
                                    <p:anim calcmode="lin" valueType="num">
                                      <p:cBhvr>
                                        <p:cTn id="56" dur="6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7" dur="6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58" fill="hold">
                            <p:stCondLst>
                              <p:cond delay="3599"/>
                            </p:stCondLst>
                            <p:childTnLst>
                              <p:par>
                                <p:cTn id="59" presetID="45"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900"/>
                                        <p:tgtEl>
                                          <p:spTgt spid="22"/>
                                        </p:tgtEl>
                                      </p:cBhvr>
                                    </p:animEffect>
                                    <p:anim calcmode="lin" valueType="num">
                                      <p:cBhvr>
                                        <p:cTn id="62" dur="900" fill="hold"/>
                                        <p:tgtEl>
                                          <p:spTgt spid="22"/>
                                        </p:tgtEl>
                                        <p:attrNameLst>
                                          <p:attrName>ppt_w</p:attrName>
                                        </p:attrNameLst>
                                      </p:cBhvr>
                                      <p:tavLst>
                                        <p:tav tm="0" fmla="#ppt_w*sin(2.5*pi*$)">
                                          <p:val>
                                            <p:fltVal val="0"/>
                                          </p:val>
                                        </p:tav>
                                        <p:tav tm="100000">
                                          <p:val>
                                            <p:fltVal val="1"/>
                                          </p:val>
                                        </p:tav>
                                      </p:tavLst>
                                    </p:anim>
                                    <p:anim calcmode="lin" valueType="num">
                                      <p:cBhvr>
                                        <p:cTn id="63" dur="9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4" repeatCount="indefinite" fill="remove" display="0">
                  <p:stCondLst>
                    <p:cond delay="indefinite"/>
                  </p:stCondLst>
                  <p:endCondLst>
                    <p:cond evt="onStopAudio" delay="0">
                      <p:tgtEl>
                        <p:sldTgt/>
                      </p:tgtEl>
                    </p:cond>
                  </p:endCondLst>
                </p:cTn>
                <p:tgtEl>
                  <p:spTgt spid="2"/>
                </p:tgtEl>
              </p:cMediaNode>
            </p:audio>
          </p:childTnLst>
        </p:cTn>
      </p:par>
    </p:tnLst>
    <p:bldLst>
      <p:bldP spid="14" grpId="0"/>
      <p:bldP spid="22" grpId="0"/>
      <p:bldP spid="23" grpId="0" animBg="1"/>
      <p:bldP spid="24" grpId="0" animBg="1"/>
      <p:bldP spid="25" grpId="0" animBg="1"/>
      <p:bldP spid="26" grpId="0" animBg="1"/>
      <p:bldP spid="27" grpId="0" animBg="1"/>
      <p:bldP spid="28" grpId="0" animBg="1"/>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原创设计师QQ598969553             _1"/>
          <p:cNvCxnSpPr>
            <a:endCxn id="28" idx="0"/>
          </p:cNvCxnSpPr>
          <p:nvPr/>
        </p:nvCxnSpPr>
        <p:spPr>
          <a:xfrm>
            <a:off x="4553203" y="0"/>
            <a:ext cx="0" cy="16231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原创设计师QQ598969553             _2"/>
          <p:cNvSpPr>
            <a:spLocks noChangeArrowheads="1"/>
          </p:cNvSpPr>
          <p:nvPr/>
        </p:nvSpPr>
        <p:spPr bwMode="auto">
          <a:xfrm>
            <a:off x="5802762" y="2013033"/>
            <a:ext cx="2376264" cy="147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600" b="1" dirty="0">
                <a:solidFill>
                  <a:schemeClr val="tx1">
                    <a:lumMod val="75000"/>
                    <a:lumOff val="25000"/>
                  </a:schemeClr>
                </a:solidFill>
              </a:rPr>
              <a:t>大安全</a:t>
            </a:r>
            <a:endParaRPr lang="zh-CN" altLang="en-US" sz="1600" b="1" dirty="0">
              <a:solidFill>
                <a:schemeClr val="tx1">
                  <a:lumMod val="75000"/>
                  <a:lumOff val="25000"/>
                </a:schemeClr>
              </a:solidFill>
            </a:endParaRPr>
          </a:p>
          <a:p>
            <a:pPr>
              <a:lnSpc>
                <a:spcPct val="120000"/>
              </a:lnSpc>
              <a:spcBef>
                <a:spcPts val="300"/>
              </a:spcBef>
            </a:pPr>
            <a:r>
              <a:rPr lang="zh-CN" altLang="en-US" sz="1200" dirty="0">
                <a:solidFill>
                  <a:srgbClr val="FFFFFF">
                    <a:lumMod val="50000"/>
                  </a:srgbClr>
                </a:solidFill>
              </a:rPr>
              <a:t>：     雪亮工程：全域覆盖、全网共享、全时可用、全程可控</a:t>
            </a:r>
            <a:endParaRPr lang="zh-CN" altLang="en-US" sz="1200" dirty="0">
              <a:solidFill>
                <a:srgbClr val="FFFFFF">
                  <a:lumMod val="50000"/>
                </a:srgbClr>
              </a:solidFill>
            </a:endParaRPr>
          </a:p>
          <a:p>
            <a:pPr>
              <a:lnSpc>
                <a:spcPct val="120000"/>
              </a:lnSpc>
              <a:spcBef>
                <a:spcPts val="300"/>
              </a:spcBef>
            </a:pPr>
            <a:r>
              <a:rPr lang="zh-CN" altLang="en-US" sz="1200" dirty="0">
                <a:solidFill>
                  <a:srgbClr val="FFFFFF">
                    <a:lumMod val="50000"/>
                  </a:srgbClr>
                </a:solidFill>
              </a:rPr>
              <a:t>        从人、地（人和车关联等）、事（警情等）、物（机动车等）、组  五方面来实现工程</a:t>
            </a:r>
            <a:endParaRPr lang="en-US" altLang="zh-CN" sz="1200" dirty="0">
              <a:solidFill>
                <a:srgbClr val="FFFFFF">
                  <a:lumMod val="50000"/>
                </a:srgbClr>
              </a:solidFill>
            </a:endParaRPr>
          </a:p>
        </p:txBody>
      </p:sp>
      <p:cxnSp>
        <p:nvCxnSpPr>
          <p:cNvPr id="14" name="原创设计师QQ598969553             _3"/>
          <p:cNvCxnSpPr>
            <a:stCxn id="28" idx="2"/>
          </p:cNvCxnSpPr>
          <p:nvPr/>
        </p:nvCxnSpPr>
        <p:spPr>
          <a:xfrm>
            <a:off x="4553203" y="2287806"/>
            <a:ext cx="0" cy="28541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原创设计师QQ598969553             _6"/>
          <p:cNvSpPr/>
          <p:nvPr/>
        </p:nvSpPr>
        <p:spPr>
          <a:xfrm>
            <a:off x="4220871" y="1623144"/>
            <a:ext cx="664664" cy="664662"/>
          </a:xfrm>
          <a:prstGeom prst="diamond">
            <a:avLst/>
          </a:prstGeom>
          <a:solidFill>
            <a:schemeClr val="accent1"/>
          </a:solidFill>
          <a:ln>
            <a:noFill/>
          </a:ln>
        </p:spPr>
        <p:txBody>
          <a:bodyPr vert="horz" wrap="square" lIns="0" tIns="0" rIns="0" bIns="0" numCol="1" anchor="ctr" anchorCtr="0" compatLnSpc="1"/>
          <a:lstStyle/>
          <a:p>
            <a:pPr algn="ctr"/>
            <a:r>
              <a:rPr lang="en-US" altLang="zh-CN" dirty="0">
                <a:solidFill>
                  <a:schemeClr val="bg1"/>
                </a:solidFill>
              </a:rPr>
              <a:t>03</a:t>
            </a:r>
            <a:endParaRPr lang="zh-CN" altLang="en-US" dirty="0">
              <a:solidFill>
                <a:schemeClr val="bg1"/>
              </a:solidFill>
            </a:endParaRPr>
          </a:p>
        </p:txBody>
      </p:sp>
      <p:sp>
        <p:nvSpPr>
          <p:cNvPr id="29" name="原创设计师QQ598969553             _7"/>
          <p:cNvSpPr/>
          <p:nvPr/>
        </p:nvSpPr>
        <p:spPr bwMode="auto">
          <a:xfrm>
            <a:off x="4273105" y="2135991"/>
            <a:ext cx="106888" cy="213392"/>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0" name="原创设计师QQ598969553             _8"/>
          <p:cNvSpPr/>
          <p:nvPr/>
        </p:nvSpPr>
        <p:spPr bwMode="auto">
          <a:xfrm>
            <a:off x="4753093" y="1781945"/>
            <a:ext cx="86920" cy="17353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31" name="原创设计师QQ598969553             _9"/>
          <p:cNvSpPr/>
          <p:nvPr/>
        </p:nvSpPr>
        <p:spPr bwMode="auto">
          <a:xfrm>
            <a:off x="4173137" y="1570667"/>
            <a:ext cx="167710" cy="334816"/>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32" name="原创设计师QQ598969553             _10"/>
          <p:cNvSpPr/>
          <p:nvPr/>
        </p:nvSpPr>
        <p:spPr bwMode="auto">
          <a:xfrm>
            <a:off x="4840013" y="2069773"/>
            <a:ext cx="173226" cy="34582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33" name="原创设计师QQ598969553             _11"/>
          <p:cNvSpPr/>
          <p:nvPr/>
        </p:nvSpPr>
        <p:spPr bwMode="auto">
          <a:xfrm flipH="1">
            <a:off x="4012255" y="1570666"/>
            <a:ext cx="160882" cy="33481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pic>
        <p:nvPicPr>
          <p:cNvPr id="26" name="Picture 6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P81@OR[E34)%D(5S{4H7[VO"/>
          <p:cNvPicPr>
            <a:picLocks noChangeAspect="1"/>
          </p:cNvPicPr>
          <p:nvPr/>
        </p:nvPicPr>
        <p:blipFill>
          <a:blip r:embed="rId2"/>
          <a:stretch>
            <a:fillRect/>
          </a:stretch>
        </p:blipFill>
        <p:spPr>
          <a:xfrm>
            <a:off x="751840" y="1221105"/>
            <a:ext cx="3077845" cy="2876550"/>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50"/>
                                        <p:tgtEl>
                                          <p:spTgt spid="28"/>
                                        </p:tgtEl>
                                      </p:cBhvr>
                                    </p:animEffect>
                                  </p:childTnLst>
                                </p:cTn>
                              </p:par>
                              <p:par>
                                <p:cTn id="11" presetID="35" presetClass="emph" presetSubtype="0" fill="hold" grpId="1" nodeType="withEffect">
                                  <p:stCondLst>
                                    <p:cond delay="500"/>
                                  </p:stCondLst>
                                  <p:childTnLst>
                                    <p:anim calcmode="discrete" valueType="str">
                                      <p:cBhvr>
                                        <p:cTn id="12" dur="100" fill="hold"/>
                                        <p:tgtEl>
                                          <p:spTgt spid="28"/>
                                        </p:tgtEl>
                                        <p:attrNameLst>
                                          <p:attrName>style.visibility</p:attrName>
                                        </p:attrNameLst>
                                      </p:cBhvr>
                                      <p:tavLst>
                                        <p:tav tm="0">
                                          <p:val>
                                            <p:strVal val="hidden"/>
                                          </p:val>
                                        </p:tav>
                                        <p:tav tm="50000">
                                          <p:val>
                                            <p:strVal val="visible"/>
                                          </p:val>
                                        </p:tav>
                                      </p:tavLst>
                                    </p:anim>
                                  </p:childTnLst>
                                </p:cTn>
                              </p:par>
                              <p:par>
                                <p:cTn id="13" presetID="22" presetClass="entr" presetSubtype="1"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42" presetClass="entr" presetSubtype="0" fill="hold" grpId="0" nodeType="with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par>
                                <p:cTn id="21" presetID="2" presetClass="entr" presetSubtype="1" fill="hold" grpId="0" nodeType="withEffect">
                                  <p:stCondLst>
                                    <p:cond delay="3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0-#ppt_h/2"/>
                                          </p:val>
                                        </p:tav>
                                        <p:tav tm="100000">
                                          <p:val>
                                            <p:strVal val="#ppt_y"/>
                                          </p:val>
                                        </p:tav>
                                      </p:tavLst>
                                    </p:anim>
                                  </p:childTnLst>
                                </p:cTn>
                              </p:par>
                              <p:par>
                                <p:cTn id="25" presetID="35" presetClass="emph" presetSubtype="0" repeatCount="3000" fill="hold" grpId="1" nodeType="withEffect">
                                  <p:stCondLst>
                                    <p:cond delay="700"/>
                                  </p:stCondLst>
                                  <p:childTnLst>
                                    <p:anim calcmode="discrete" valueType="str">
                                      <p:cBhvr>
                                        <p:cTn id="26" dur="100" fill="hold"/>
                                        <p:tgtEl>
                                          <p:spTgt spid="29"/>
                                        </p:tgtEl>
                                        <p:attrNameLst>
                                          <p:attrName>style.visibility</p:attrName>
                                        </p:attrNameLst>
                                      </p:cBhvr>
                                      <p:tavLst>
                                        <p:tav tm="0">
                                          <p:val>
                                            <p:strVal val="hidden"/>
                                          </p:val>
                                        </p:tav>
                                        <p:tav tm="50000">
                                          <p:val>
                                            <p:strVal val="visible"/>
                                          </p:val>
                                        </p:tav>
                                      </p:tavLst>
                                    </p:anim>
                                  </p:childTnLst>
                                </p:cTn>
                              </p:par>
                              <p:par>
                                <p:cTn id="27" presetID="2" presetClass="entr" presetSubtype="1" fill="hold" grpId="0" nodeType="withEffect">
                                  <p:stCondLst>
                                    <p:cond delay="40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0-#ppt_h/2"/>
                                          </p:val>
                                        </p:tav>
                                        <p:tav tm="100000">
                                          <p:val>
                                            <p:strVal val="#ppt_y"/>
                                          </p:val>
                                        </p:tav>
                                      </p:tavLst>
                                    </p:anim>
                                  </p:childTnLst>
                                </p:cTn>
                              </p:par>
                              <p:par>
                                <p:cTn id="31" presetID="35" presetClass="emph" presetSubtype="0" repeatCount="3000" fill="hold" grpId="1" nodeType="withEffect">
                                  <p:stCondLst>
                                    <p:cond delay="800"/>
                                  </p:stCondLst>
                                  <p:childTnLst>
                                    <p:anim calcmode="discrete" valueType="str">
                                      <p:cBhvr>
                                        <p:cTn id="32" dur="100" fill="hold"/>
                                        <p:tgtEl>
                                          <p:spTgt spid="30"/>
                                        </p:tgtEl>
                                        <p:attrNameLst>
                                          <p:attrName>style.visibility</p:attrName>
                                        </p:attrNameLst>
                                      </p:cBhvr>
                                      <p:tavLst>
                                        <p:tav tm="0">
                                          <p:val>
                                            <p:strVal val="hidden"/>
                                          </p:val>
                                        </p:tav>
                                        <p:tav tm="50000">
                                          <p:val>
                                            <p:strVal val="visible"/>
                                          </p:val>
                                        </p:tav>
                                      </p:tavLst>
                                    </p:anim>
                                  </p:childTnLst>
                                </p:cTn>
                              </p:par>
                              <p:par>
                                <p:cTn id="33" presetID="2" presetClass="entr" presetSubtype="1" fill="hold" grpId="0" nodeType="withEffect">
                                  <p:stCondLst>
                                    <p:cond delay="50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0-#ppt_h/2"/>
                                          </p:val>
                                        </p:tav>
                                        <p:tav tm="100000">
                                          <p:val>
                                            <p:strVal val="#ppt_y"/>
                                          </p:val>
                                        </p:tav>
                                      </p:tavLst>
                                    </p:anim>
                                  </p:childTnLst>
                                </p:cTn>
                              </p:par>
                              <p:par>
                                <p:cTn id="37" presetID="35" presetClass="emph" presetSubtype="0" repeatCount="3000" fill="hold" grpId="1" nodeType="withEffect">
                                  <p:stCondLst>
                                    <p:cond delay="900"/>
                                  </p:stCondLst>
                                  <p:childTnLst>
                                    <p:anim calcmode="discrete" valueType="str">
                                      <p:cBhvr>
                                        <p:cTn id="38" dur="100" fill="hold"/>
                                        <p:tgtEl>
                                          <p:spTgt spid="32"/>
                                        </p:tgtEl>
                                        <p:attrNameLst>
                                          <p:attrName>style.visibility</p:attrName>
                                        </p:attrNameLst>
                                      </p:cBhvr>
                                      <p:tavLst>
                                        <p:tav tm="0">
                                          <p:val>
                                            <p:strVal val="hidden"/>
                                          </p:val>
                                        </p:tav>
                                        <p:tav tm="50000">
                                          <p:val>
                                            <p:strVal val="visible"/>
                                          </p:val>
                                        </p:tav>
                                      </p:tavLst>
                                    </p:anim>
                                  </p:childTnLst>
                                </p:cTn>
                              </p:par>
                              <p:par>
                                <p:cTn id="39" presetID="2" presetClass="entr" presetSubtype="1" fill="hold" grpId="0" nodeType="withEffect">
                                  <p:stCondLst>
                                    <p:cond delay="6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0-#ppt_h/2"/>
                                          </p:val>
                                        </p:tav>
                                        <p:tav tm="100000">
                                          <p:val>
                                            <p:strVal val="#ppt_y"/>
                                          </p:val>
                                        </p:tav>
                                      </p:tavLst>
                                    </p:anim>
                                  </p:childTnLst>
                                </p:cTn>
                              </p:par>
                              <p:par>
                                <p:cTn id="43" presetID="35" presetClass="emph" presetSubtype="0" repeatCount="3000" fill="hold" grpId="1" nodeType="withEffect">
                                  <p:stCondLst>
                                    <p:cond delay="1000"/>
                                  </p:stCondLst>
                                  <p:childTnLst>
                                    <p:anim calcmode="discrete" valueType="str">
                                      <p:cBhvr>
                                        <p:cTn id="44" dur="100" fill="hold"/>
                                        <p:tgtEl>
                                          <p:spTgt spid="31"/>
                                        </p:tgtEl>
                                        <p:attrNameLst>
                                          <p:attrName>style.visibility</p:attrName>
                                        </p:attrNameLst>
                                      </p:cBhvr>
                                      <p:tavLst>
                                        <p:tav tm="0">
                                          <p:val>
                                            <p:strVal val="hidden"/>
                                          </p:val>
                                        </p:tav>
                                        <p:tav tm="50000">
                                          <p:val>
                                            <p:strVal val="visible"/>
                                          </p:val>
                                        </p:tav>
                                      </p:tavLst>
                                    </p:anim>
                                  </p:childTnLst>
                                </p:cTn>
                              </p:par>
                              <p:par>
                                <p:cTn id="45" presetID="2" presetClass="entr" presetSubtype="1" fill="hold" grpId="0" nodeType="withEffect">
                                  <p:stCondLst>
                                    <p:cond delay="70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0-#ppt_h/2"/>
                                          </p:val>
                                        </p:tav>
                                        <p:tav tm="100000">
                                          <p:val>
                                            <p:strVal val="#ppt_y"/>
                                          </p:val>
                                        </p:tav>
                                      </p:tavLst>
                                    </p:anim>
                                  </p:childTnLst>
                                </p:cTn>
                              </p:par>
                              <p:par>
                                <p:cTn id="49" presetID="35" presetClass="emph" presetSubtype="0" repeatCount="3000" fill="hold" grpId="1" nodeType="withEffect">
                                  <p:stCondLst>
                                    <p:cond delay="1100"/>
                                  </p:stCondLst>
                                  <p:childTnLst>
                                    <p:anim calcmode="discrete" valueType="str">
                                      <p:cBhvr>
                                        <p:cTn id="50" dur="1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原创设计师QQ598969553             _1"/>
          <p:cNvCxnSpPr>
            <a:endCxn id="53" idx="0"/>
          </p:cNvCxnSpPr>
          <p:nvPr/>
        </p:nvCxnSpPr>
        <p:spPr>
          <a:xfrm>
            <a:off x="4553203" y="0"/>
            <a:ext cx="0" cy="14488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原创设计师QQ598969553             _2"/>
          <p:cNvSpPr>
            <a:spLocks noChangeArrowheads="1"/>
          </p:cNvSpPr>
          <p:nvPr/>
        </p:nvSpPr>
        <p:spPr bwMode="auto">
          <a:xfrm>
            <a:off x="1043608" y="2013033"/>
            <a:ext cx="2376264" cy="173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600" b="1" dirty="0">
                <a:solidFill>
                  <a:schemeClr val="tx1">
                    <a:lumMod val="75000"/>
                    <a:lumOff val="25000"/>
                  </a:schemeClr>
                </a:solidFill>
              </a:rPr>
              <a:t>大健康</a:t>
            </a:r>
            <a:endParaRPr lang="zh-CN" altLang="en-US" sz="1600" b="1" dirty="0">
              <a:solidFill>
                <a:schemeClr val="tx1">
                  <a:lumMod val="75000"/>
                  <a:lumOff val="25000"/>
                </a:schemeClr>
              </a:solidFill>
            </a:endParaRP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endParaRPr lang="en-US" altLang="zh-CN" sz="800" dirty="0">
              <a:solidFill>
                <a:srgbClr val="FFFFFF">
                  <a:lumMod val="50000"/>
                </a:srgbClr>
              </a:solidFill>
            </a:endParaRP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endParaRPr lang="en-US" altLang="zh-CN" sz="800" dirty="0">
              <a:solidFill>
                <a:srgbClr val="FFFFFF">
                  <a:lumMod val="50000"/>
                </a:srgbClr>
              </a:solidFill>
            </a:endParaRP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endParaRPr lang="en-US" altLang="zh-CN" sz="800" dirty="0">
              <a:solidFill>
                <a:srgbClr val="FFFFFF">
                  <a:lumMod val="50000"/>
                </a:srgbClr>
              </a:solidFill>
            </a:endParaRPr>
          </a:p>
        </p:txBody>
      </p:sp>
      <p:sp>
        <p:nvSpPr>
          <p:cNvPr id="53" name="原创设计师QQ598969553             _5"/>
          <p:cNvSpPr/>
          <p:nvPr/>
        </p:nvSpPr>
        <p:spPr>
          <a:xfrm>
            <a:off x="4220871" y="1448851"/>
            <a:ext cx="664664" cy="664662"/>
          </a:xfrm>
          <a:prstGeom prst="diamond">
            <a:avLst/>
          </a:prstGeom>
          <a:solidFill>
            <a:schemeClr val="accent1"/>
          </a:solidFill>
          <a:ln>
            <a:noFill/>
          </a:ln>
        </p:spPr>
        <p:txBody>
          <a:bodyPr vert="horz" wrap="square" lIns="0" tIns="0" rIns="0" bIns="0" numCol="1" anchor="ctr" anchorCtr="0" compatLnSpc="1"/>
          <a:lstStyle/>
          <a:p>
            <a:pPr algn="ctr"/>
            <a:r>
              <a:rPr lang="en-US" altLang="zh-CN" dirty="0">
                <a:solidFill>
                  <a:schemeClr val="bg1"/>
                </a:solidFill>
              </a:rPr>
              <a:t>04</a:t>
            </a:r>
            <a:endParaRPr lang="zh-CN" altLang="en-US" dirty="0">
              <a:solidFill>
                <a:schemeClr val="bg1"/>
              </a:solidFill>
            </a:endParaRPr>
          </a:p>
        </p:txBody>
      </p:sp>
      <p:sp>
        <p:nvSpPr>
          <p:cNvPr id="54" name="原创设计师QQ598969553             _6"/>
          <p:cNvSpPr/>
          <p:nvPr/>
        </p:nvSpPr>
        <p:spPr bwMode="auto">
          <a:xfrm>
            <a:off x="4273105" y="1961698"/>
            <a:ext cx="106888" cy="213392"/>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5" name="原创设计师QQ598969553             _7"/>
          <p:cNvSpPr/>
          <p:nvPr/>
        </p:nvSpPr>
        <p:spPr bwMode="auto">
          <a:xfrm>
            <a:off x="4753093" y="1607652"/>
            <a:ext cx="86920" cy="17353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56" name="原创设计师QQ598969553             _8"/>
          <p:cNvSpPr/>
          <p:nvPr/>
        </p:nvSpPr>
        <p:spPr bwMode="auto">
          <a:xfrm>
            <a:off x="4173137" y="1396374"/>
            <a:ext cx="167710" cy="334816"/>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57" name="原创设计师QQ598969553             _9"/>
          <p:cNvSpPr/>
          <p:nvPr/>
        </p:nvSpPr>
        <p:spPr bwMode="auto">
          <a:xfrm>
            <a:off x="4840013" y="1895480"/>
            <a:ext cx="173226" cy="34582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58" name="原创设计师QQ598969553             _10"/>
          <p:cNvSpPr/>
          <p:nvPr/>
        </p:nvSpPr>
        <p:spPr bwMode="auto">
          <a:xfrm flipH="1">
            <a:off x="4012255" y="1396373"/>
            <a:ext cx="160882" cy="33481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pic>
        <p:nvPicPr>
          <p:cNvPr id="23" name="Picture 6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B4PPT2D$PD4R4LOKM$L}1B"/>
          <p:cNvPicPr>
            <a:picLocks noChangeAspect="1"/>
          </p:cNvPicPr>
          <p:nvPr/>
        </p:nvPicPr>
        <p:blipFill>
          <a:blip r:embed="rId2"/>
          <a:stretch>
            <a:fillRect/>
          </a:stretch>
        </p:blipFill>
        <p:spPr>
          <a:xfrm>
            <a:off x="5121275" y="1396365"/>
            <a:ext cx="3719830" cy="1676400"/>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250"/>
                                        <p:tgtEl>
                                          <p:spTgt spid="53"/>
                                        </p:tgtEl>
                                      </p:cBhvr>
                                    </p:animEffect>
                                  </p:childTnLst>
                                </p:cTn>
                              </p:par>
                              <p:par>
                                <p:cTn id="11" presetID="35" presetClass="emph" presetSubtype="0" fill="hold" grpId="1" nodeType="withEffect">
                                  <p:stCondLst>
                                    <p:cond delay="500"/>
                                  </p:stCondLst>
                                  <p:childTnLst>
                                    <p:anim calcmode="discrete" valueType="str">
                                      <p:cBhvr>
                                        <p:cTn id="12" dur="100" fill="hold"/>
                                        <p:tgtEl>
                                          <p:spTgt spid="53"/>
                                        </p:tgtEl>
                                        <p:attrNameLst>
                                          <p:attrName>style.visibility</p:attrName>
                                        </p:attrNameLst>
                                      </p:cBhvr>
                                      <p:tavLst>
                                        <p:tav tm="0">
                                          <p:val>
                                            <p:strVal val="hidden"/>
                                          </p:val>
                                        </p:tav>
                                        <p:tav tm="50000">
                                          <p:val>
                                            <p:strVal val="visible"/>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anim calcmode="lin" valueType="num">
                                      <p:cBhvr>
                                        <p:cTn id="16" dur="500" fill="hold"/>
                                        <p:tgtEl>
                                          <p:spTgt spid="39"/>
                                        </p:tgtEl>
                                        <p:attrNameLst>
                                          <p:attrName>ppt_x</p:attrName>
                                        </p:attrNameLst>
                                      </p:cBhvr>
                                      <p:tavLst>
                                        <p:tav tm="0">
                                          <p:val>
                                            <p:strVal val="#ppt_x"/>
                                          </p:val>
                                        </p:tav>
                                        <p:tav tm="100000">
                                          <p:val>
                                            <p:strVal val="#ppt_x"/>
                                          </p:val>
                                        </p:tav>
                                      </p:tavLst>
                                    </p:anim>
                                    <p:anim calcmode="lin" valueType="num">
                                      <p:cBhvr>
                                        <p:cTn id="17" dur="500" fill="hold"/>
                                        <p:tgtEl>
                                          <p:spTgt spid="39"/>
                                        </p:tgtEl>
                                        <p:attrNameLst>
                                          <p:attrName>ppt_y</p:attrName>
                                        </p:attrNameLst>
                                      </p:cBhvr>
                                      <p:tavLst>
                                        <p:tav tm="0">
                                          <p:val>
                                            <p:strVal val="#ppt_y+.1"/>
                                          </p:val>
                                        </p:tav>
                                        <p:tav tm="100000">
                                          <p:val>
                                            <p:strVal val="#ppt_y"/>
                                          </p:val>
                                        </p:tav>
                                      </p:tavLst>
                                    </p:anim>
                                  </p:childTnLst>
                                </p:cTn>
                              </p:par>
                              <p:par>
                                <p:cTn id="18" presetID="2" presetClass="entr" presetSubtype="1" fill="hold" grpId="0" nodeType="withEffect">
                                  <p:stCondLst>
                                    <p:cond delay="300"/>
                                  </p:stCondLst>
                                  <p:childTnLst>
                                    <p:set>
                                      <p:cBhvr>
                                        <p:cTn id="19" dur="1" fill="hold">
                                          <p:stCondLst>
                                            <p:cond delay="0"/>
                                          </p:stCondLst>
                                        </p:cTn>
                                        <p:tgtEl>
                                          <p:spTgt spid="54"/>
                                        </p:tgtEl>
                                        <p:attrNameLst>
                                          <p:attrName>style.visibility</p:attrName>
                                        </p:attrNameLst>
                                      </p:cBhvr>
                                      <p:to>
                                        <p:strVal val="visible"/>
                                      </p:to>
                                    </p:set>
                                    <p:anim calcmode="lin" valueType="num">
                                      <p:cBhvr additive="base">
                                        <p:cTn id="20" dur="500" fill="hold"/>
                                        <p:tgtEl>
                                          <p:spTgt spid="54"/>
                                        </p:tgtEl>
                                        <p:attrNameLst>
                                          <p:attrName>ppt_x</p:attrName>
                                        </p:attrNameLst>
                                      </p:cBhvr>
                                      <p:tavLst>
                                        <p:tav tm="0">
                                          <p:val>
                                            <p:strVal val="#ppt_x"/>
                                          </p:val>
                                        </p:tav>
                                        <p:tav tm="100000">
                                          <p:val>
                                            <p:strVal val="#ppt_x"/>
                                          </p:val>
                                        </p:tav>
                                      </p:tavLst>
                                    </p:anim>
                                    <p:anim calcmode="lin" valueType="num">
                                      <p:cBhvr additive="base">
                                        <p:cTn id="21" dur="500" fill="hold"/>
                                        <p:tgtEl>
                                          <p:spTgt spid="54"/>
                                        </p:tgtEl>
                                        <p:attrNameLst>
                                          <p:attrName>ppt_y</p:attrName>
                                        </p:attrNameLst>
                                      </p:cBhvr>
                                      <p:tavLst>
                                        <p:tav tm="0">
                                          <p:val>
                                            <p:strVal val="0-#ppt_h/2"/>
                                          </p:val>
                                        </p:tav>
                                        <p:tav tm="100000">
                                          <p:val>
                                            <p:strVal val="#ppt_y"/>
                                          </p:val>
                                        </p:tav>
                                      </p:tavLst>
                                    </p:anim>
                                  </p:childTnLst>
                                </p:cTn>
                              </p:par>
                              <p:par>
                                <p:cTn id="22" presetID="35" presetClass="emph" presetSubtype="0" repeatCount="3000" fill="hold" grpId="1" nodeType="withEffect">
                                  <p:stCondLst>
                                    <p:cond delay="700"/>
                                  </p:stCondLst>
                                  <p:childTnLst>
                                    <p:anim calcmode="discrete" valueType="str">
                                      <p:cBhvr>
                                        <p:cTn id="23" dur="100" fill="hold"/>
                                        <p:tgtEl>
                                          <p:spTgt spid="54"/>
                                        </p:tgtEl>
                                        <p:attrNameLst>
                                          <p:attrName>style.visibility</p:attrName>
                                        </p:attrNameLst>
                                      </p:cBhvr>
                                      <p:tavLst>
                                        <p:tav tm="0">
                                          <p:val>
                                            <p:strVal val="hidden"/>
                                          </p:val>
                                        </p:tav>
                                        <p:tav tm="50000">
                                          <p:val>
                                            <p:strVal val="visible"/>
                                          </p:val>
                                        </p:tav>
                                      </p:tavLst>
                                    </p:anim>
                                  </p:childTnLst>
                                </p:cTn>
                              </p:par>
                              <p:par>
                                <p:cTn id="24" presetID="2" presetClass="entr" presetSubtype="1" fill="hold" grpId="0" nodeType="withEffect">
                                  <p:stCondLst>
                                    <p:cond delay="400"/>
                                  </p:stCondLst>
                                  <p:childTnLst>
                                    <p:set>
                                      <p:cBhvr>
                                        <p:cTn id="25" dur="1" fill="hold">
                                          <p:stCondLst>
                                            <p:cond delay="0"/>
                                          </p:stCondLst>
                                        </p:cTn>
                                        <p:tgtEl>
                                          <p:spTgt spid="55"/>
                                        </p:tgtEl>
                                        <p:attrNameLst>
                                          <p:attrName>style.visibility</p:attrName>
                                        </p:attrNameLst>
                                      </p:cBhvr>
                                      <p:to>
                                        <p:strVal val="visible"/>
                                      </p:to>
                                    </p:set>
                                    <p:anim calcmode="lin" valueType="num">
                                      <p:cBhvr additive="base">
                                        <p:cTn id="26" dur="500" fill="hold"/>
                                        <p:tgtEl>
                                          <p:spTgt spid="55"/>
                                        </p:tgtEl>
                                        <p:attrNameLst>
                                          <p:attrName>ppt_x</p:attrName>
                                        </p:attrNameLst>
                                      </p:cBhvr>
                                      <p:tavLst>
                                        <p:tav tm="0">
                                          <p:val>
                                            <p:strVal val="#ppt_x"/>
                                          </p:val>
                                        </p:tav>
                                        <p:tav tm="100000">
                                          <p:val>
                                            <p:strVal val="#ppt_x"/>
                                          </p:val>
                                        </p:tav>
                                      </p:tavLst>
                                    </p:anim>
                                    <p:anim calcmode="lin" valueType="num">
                                      <p:cBhvr additive="base">
                                        <p:cTn id="27" dur="500" fill="hold"/>
                                        <p:tgtEl>
                                          <p:spTgt spid="55"/>
                                        </p:tgtEl>
                                        <p:attrNameLst>
                                          <p:attrName>ppt_y</p:attrName>
                                        </p:attrNameLst>
                                      </p:cBhvr>
                                      <p:tavLst>
                                        <p:tav tm="0">
                                          <p:val>
                                            <p:strVal val="0-#ppt_h/2"/>
                                          </p:val>
                                        </p:tav>
                                        <p:tav tm="100000">
                                          <p:val>
                                            <p:strVal val="#ppt_y"/>
                                          </p:val>
                                        </p:tav>
                                      </p:tavLst>
                                    </p:anim>
                                  </p:childTnLst>
                                </p:cTn>
                              </p:par>
                              <p:par>
                                <p:cTn id="28" presetID="35" presetClass="emph" presetSubtype="0" repeatCount="3000" fill="hold" grpId="1" nodeType="withEffect">
                                  <p:stCondLst>
                                    <p:cond delay="800"/>
                                  </p:stCondLst>
                                  <p:childTnLst>
                                    <p:anim calcmode="discrete" valueType="str">
                                      <p:cBhvr>
                                        <p:cTn id="29" dur="100" fill="hold"/>
                                        <p:tgtEl>
                                          <p:spTgt spid="55"/>
                                        </p:tgtEl>
                                        <p:attrNameLst>
                                          <p:attrName>style.visibility</p:attrName>
                                        </p:attrNameLst>
                                      </p:cBhvr>
                                      <p:tavLst>
                                        <p:tav tm="0">
                                          <p:val>
                                            <p:strVal val="hidden"/>
                                          </p:val>
                                        </p:tav>
                                        <p:tav tm="50000">
                                          <p:val>
                                            <p:strVal val="visible"/>
                                          </p:val>
                                        </p:tav>
                                      </p:tavLst>
                                    </p:anim>
                                  </p:childTnLst>
                                </p:cTn>
                              </p:par>
                              <p:par>
                                <p:cTn id="30" presetID="2" presetClass="entr" presetSubtype="1" fill="hold" grpId="0" nodeType="withEffect">
                                  <p:stCondLst>
                                    <p:cond delay="50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500" fill="hold"/>
                                        <p:tgtEl>
                                          <p:spTgt spid="57"/>
                                        </p:tgtEl>
                                        <p:attrNameLst>
                                          <p:attrName>ppt_x</p:attrName>
                                        </p:attrNameLst>
                                      </p:cBhvr>
                                      <p:tavLst>
                                        <p:tav tm="0">
                                          <p:val>
                                            <p:strVal val="#ppt_x"/>
                                          </p:val>
                                        </p:tav>
                                        <p:tav tm="100000">
                                          <p:val>
                                            <p:strVal val="#ppt_x"/>
                                          </p:val>
                                        </p:tav>
                                      </p:tavLst>
                                    </p:anim>
                                    <p:anim calcmode="lin" valueType="num">
                                      <p:cBhvr additive="base">
                                        <p:cTn id="33" dur="500" fill="hold"/>
                                        <p:tgtEl>
                                          <p:spTgt spid="57"/>
                                        </p:tgtEl>
                                        <p:attrNameLst>
                                          <p:attrName>ppt_y</p:attrName>
                                        </p:attrNameLst>
                                      </p:cBhvr>
                                      <p:tavLst>
                                        <p:tav tm="0">
                                          <p:val>
                                            <p:strVal val="0-#ppt_h/2"/>
                                          </p:val>
                                        </p:tav>
                                        <p:tav tm="100000">
                                          <p:val>
                                            <p:strVal val="#ppt_y"/>
                                          </p:val>
                                        </p:tav>
                                      </p:tavLst>
                                    </p:anim>
                                  </p:childTnLst>
                                </p:cTn>
                              </p:par>
                              <p:par>
                                <p:cTn id="34" presetID="35" presetClass="emph" presetSubtype="0" repeatCount="3000" fill="hold" grpId="1" nodeType="withEffect">
                                  <p:stCondLst>
                                    <p:cond delay="900"/>
                                  </p:stCondLst>
                                  <p:childTnLst>
                                    <p:anim calcmode="discrete" valueType="str">
                                      <p:cBhvr>
                                        <p:cTn id="35" dur="100" fill="hold"/>
                                        <p:tgtEl>
                                          <p:spTgt spid="57"/>
                                        </p:tgtEl>
                                        <p:attrNameLst>
                                          <p:attrName>style.visibility</p:attrName>
                                        </p:attrNameLst>
                                      </p:cBhvr>
                                      <p:tavLst>
                                        <p:tav tm="0">
                                          <p:val>
                                            <p:strVal val="hidden"/>
                                          </p:val>
                                        </p:tav>
                                        <p:tav tm="50000">
                                          <p:val>
                                            <p:strVal val="visible"/>
                                          </p:val>
                                        </p:tav>
                                      </p:tavLst>
                                    </p:anim>
                                  </p:childTnLst>
                                </p:cTn>
                              </p:par>
                              <p:par>
                                <p:cTn id="36" presetID="2" presetClass="entr" presetSubtype="1" fill="hold" grpId="0" nodeType="withEffect">
                                  <p:stCondLst>
                                    <p:cond delay="600"/>
                                  </p:stCondLst>
                                  <p:childTnLst>
                                    <p:set>
                                      <p:cBhvr>
                                        <p:cTn id="37" dur="1" fill="hold">
                                          <p:stCondLst>
                                            <p:cond delay="0"/>
                                          </p:stCondLst>
                                        </p:cTn>
                                        <p:tgtEl>
                                          <p:spTgt spid="56"/>
                                        </p:tgtEl>
                                        <p:attrNameLst>
                                          <p:attrName>style.visibility</p:attrName>
                                        </p:attrNameLst>
                                      </p:cBhvr>
                                      <p:to>
                                        <p:strVal val="visible"/>
                                      </p:to>
                                    </p:set>
                                    <p:anim calcmode="lin" valueType="num">
                                      <p:cBhvr additive="base">
                                        <p:cTn id="38" dur="500" fill="hold"/>
                                        <p:tgtEl>
                                          <p:spTgt spid="56"/>
                                        </p:tgtEl>
                                        <p:attrNameLst>
                                          <p:attrName>ppt_x</p:attrName>
                                        </p:attrNameLst>
                                      </p:cBhvr>
                                      <p:tavLst>
                                        <p:tav tm="0">
                                          <p:val>
                                            <p:strVal val="#ppt_x"/>
                                          </p:val>
                                        </p:tav>
                                        <p:tav tm="100000">
                                          <p:val>
                                            <p:strVal val="#ppt_x"/>
                                          </p:val>
                                        </p:tav>
                                      </p:tavLst>
                                    </p:anim>
                                    <p:anim calcmode="lin" valueType="num">
                                      <p:cBhvr additive="base">
                                        <p:cTn id="39" dur="500" fill="hold"/>
                                        <p:tgtEl>
                                          <p:spTgt spid="56"/>
                                        </p:tgtEl>
                                        <p:attrNameLst>
                                          <p:attrName>ppt_y</p:attrName>
                                        </p:attrNameLst>
                                      </p:cBhvr>
                                      <p:tavLst>
                                        <p:tav tm="0">
                                          <p:val>
                                            <p:strVal val="0-#ppt_h/2"/>
                                          </p:val>
                                        </p:tav>
                                        <p:tav tm="100000">
                                          <p:val>
                                            <p:strVal val="#ppt_y"/>
                                          </p:val>
                                        </p:tav>
                                      </p:tavLst>
                                    </p:anim>
                                  </p:childTnLst>
                                </p:cTn>
                              </p:par>
                              <p:par>
                                <p:cTn id="40" presetID="35" presetClass="emph" presetSubtype="0" repeatCount="3000" fill="hold" grpId="1" nodeType="withEffect">
                                  <p:stCondLst>
                                    <p:cond delay="1000"/>
                                  </p:stCondLst>
                                  <p:childTnLst>
                                    <p:anim calcmode="discrete" valueType="str">
                                      <p:cBhvr>
                                        <p:cTn id="41" dur="100" fill="hold"/>
                                        <p:tgtEl>
                                          <p:spTgt spid="56"/>
                                        </p:tgtEl>
                                        <p:attrNameLst>
                                          <p:attrName>style.visibility</p:attrName>
                                        </p:attrNameLst>
                                      </p:cBhvr>
                                      <p:tavLst>
                                        <p:tav tm="0">
                                          <p:val>
                                            <p:strVal val="hidden"/>
                                          </p:val>
                                        </p:tav>
                                        <p:tav tm="50000">
                                          <p:val>
                                            <p:strVal val="visible"/>
                                          </p:val>
                                        </p:tav>
                                      </p:tavLst>
                                    </p:anim>
                                  </p:childTnLst>
                                </p:cTn>
                              </p:par>
                              <p:par>
                                <p:cTn id="42" presetID="2" presetClass="entr" presetSubtype="1" fill="hold" grpId="0" nodeType="withEffect">
                                  <p:stCondLst>
                                    <p:cond delay="700"/>
                                  </p:stCondLst>
                                  <p:childTnLst>
                                    <p:set>
                                      <p:cBhvr>
                                        <p:cTn id="43" dur="1" fill="hold">
                                          <p:stCondLst>
                                            <p:cond delay="0"/>
                                          </p:stCondLst>
                                        </p:cTn>
                                        <p:tgtEl>
                                          <p:spTgt spid="58"/>
                                        </p:tgtEl>
                                        <p:attrNameLst>
                                          <p:attrName>style.visibility</p:attrName>
                                        </p:attrNameLst>
                                      </p:cBhvr>
                                      <p:to>
                                        <p:strVal val="visible"/>
                                      </p:to>
                                    </p:set>
                                    <p:anim calcmode="lin" valueType="num">
                                      <p:cBhvr additive="base">
                                        <p:cTn id="44" dur="500" fill="hold"/>
                                        <p:tgtEl>
                                          <p:spTgt spid="58"/>
                                        </p:tgtEl>
                                        <p:attrNameLst>
                                          <p:attrName>ppt_x</p:attrName>
                                        </p:attrNameLst>
                                      </p:cBhvr>
                                      <p:tavLst>
                                        <p:tav tm="0">
                                          <p:val>
                                            <p:strVal val="#ppt_x"/>
                                          </p:val>
                                        </p:tav>
                                        <p:tav tm="100000">
                                          <p:val>
                                            <p:strVal val="#ppt_x"/>
                                          </p:val>
                                        </p:tav>
                                      </p:tavLst>
                                    </p:anim>
                                    <p:anim calcmode="lin" valueType="num">
                                      <p:cBhvr additive="base">
                                        <p:cTn id="45" dur="500" fill="hold"/>
                                        <p:tgtEl>
                                          <p:spTgt spid="58"/>
                                        </p:tgtEl>
                                        <p:attrNameLst>
                                          <p:attrName>ppt_y</p:attrName>
                                        </p:attrNameLst>
                                      </p:cBhvr>
                                      <p:tavLst>
                                        <p:tav tm="0">
                                          <p:val>
                                            <p:strVal val="0-#ppt_h/2"/>
                                          </p:val>
                                        </p:tav>
                                        <p:tav tm="100000">
                                          <p:val>
                                            <p:strVal val="#ppt_y"/>
                                          </p:val>
                                        </p:tav>
                                      </p:tavLst>
                                    </p:anim>
                                  </p:childTnLst>
                                </p:cTn>
                              </p:par>
                              <p:par>
                                <p:cTn id="46" presetID="35" presetClass="emph" presetSubtype="0" repeatCount="3000" fill="hold" grpId="1" nodeType="withEffect">
                                  <p:stCondLst>
                                    <p:cond delay="1100"/>
                                  </p:stCondLst>
                                  <p:childTnLst>
                                    <p:anim calcmode="discrete" valueType="str">
                                      <p:cBhvr>
                                        <p:cTn id="47" dur="100" fill="hold"/>
                                        <p:tgtEl>
                                          <p:spTgt spid="5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原创设计师QQ598969553             _1"/>
          <p:cNvSpPr/>
          <p:nvPr/>
        </p:nvSpPr>
        <p:spPr>
          <a:xfrm>
            <a:off x="827584" y="1446631"/>
            <a:ext cx="3384376" cy="2664296"/>
          </a:xfrm>
          <a:prstGeom prst="rect">
            <a:avLst/>
          </a:pr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原创设计师QQ598969553             _5"/>
          <p:cNvSpPr>
            <a:spLocks noChangeArrowheads="1"/>
          </p:cNvSpPr>
          <p:nvPr/>
        </p:nvSpPr>
        <p:spPr bwMode="auto">
          <a:xfrm>
            <a:off x="4991742" y="2169918"/>
            <a:ext cx="3324673"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1800"/>
              </a:spcBef>
            </a:pPr>
            <a:r>
              <a:rPr lang="en-US" altLang="zh-CN" sz="1200" dirty="0">
                <a:solidFill>
                  <a:schemeClr val="bg1">
                    <a:lumMod val="50000"/>
                  </a:schemeClr>
                </a:solidFill>
                <a:sym typeface="+mn-ea"/>
              </a:rPr>
              <a:t>2018~2019</a:t>
            </a:r>
            <a:r>
              <a:rPr lang="zh-CN" altLang="en-US" sz="1200" dirty="0">
                <a:solidFill>
                  <a:schemeClr val="bg1">
                    <a:lumMod val="50000"/>
                  </a:schemeClr>
                </a:solidFill>
                <a:sym typeface="+mn-ea"/>
              </a:rPr>
              <a:t>年 ，自学熟练</a:t>
            </a:r>
            <a:r>
              <a:rPr lang="en-US" altLang="zh-CN" sz="1200" dirty="0">
                <a:solidFill>
                  <a:schemeClr val="bg1">
                    <a:lumMod val="50000"/>
                  </a:schemeClr>
                </a:solidFill>
                <a:sym typeface="+mn-ea"/>
              </a:rPr>
              <a:t>Java ,</a:t>
            </a:r>
            <a:r>
              <a:rPr lang="zh-CN" altLang="en-US" sz="1200" dirty="0">
                <a:solidFill>
                  <a:schemeClr val="bg1">
                    <a:lumMod val="50000"/>
                  </a:schemeClr>
                </a:solidFill>
                <a:sym typeface="+mn-ea"/>
              </a:rPr>
              <a:t>并一步学习大数据，发展到高级工程师</a:t>
            </a:r>
            <a:r>
              <a:rPr lang="en-US" altLang="zh-CN" sz="1200" dirty="0">
                <a:solidFill>
                  <a:schemeClr val="bg1">
                    <a:lumMod val="50000"/>
                  </a:schemeClr>
                </a:solidFill>
              </a:rPr>
              <a:t>.</a:t>
            </a:r>
            <a:endParaRPr lang="en-US" altLang="zh-CN" sz="1200" dirty="0">
              <a:solidFill>
                <a:schemeClr val="bg1">
                  <a:lumMod val="50000"/>
                </a:schemeClr>
              </a:solidFill>
            </a:endParaRPr>
          </a:p>
          <a:p>
            <a:pPr>
              <a:lnSpc>
                <a:spcPct val="120000"/>
              </a:lnSpc>
              <a:spcBef>
                <a:spcPts val="1800"/>
              </a:spcBef>
            </a:pPr>
            <a:r>
              <a:rPr lang="en-US" altLang="zh-CN" sz="1200" dirty="0">
                <a:solidFill>
                  <a:schemeClr val="bg1">
                    <a:lumMod val="50000"/>
                  </a:schemeClr>
                </a:solidFill>
              </a:rPr>
              <a:t>2019~2020</a:t>
            </a:r>
            <a:r>
              <a:rPr lang="zh-CN" altLang="en-US" sz="1200" dirty="0">
                <a:solidFill>
                  <a:schemeClr val="bg1">
                    <a:lumMod val="50000"/>
                  </a:schemeClr>
                </a:solidFill>
              </a:rPr>
              <a:t>年，熟练并多练习算法，发展成为架构师</a:t>
            </a:r>
            <a:r>
              <a:rPr lang="en-US" altLang="zh-CN" sz="1200" dirty="0">
                <a:solidFill>
                  <a:schemeClr val="bg1">
                    <a:lumMod val="50000"/>
                  </a:schemeClr>
                </a:solidFill>
              </a:rPr>
              <a:t>. </a:t>
            </a:r>
            <a:endParaRPr lang="en-US" altLang="zh-CN" sz="1200" dirty="0">
              <a:solidFill>
                <a:schemeClr val="bg1">
                  <a:lumMod val="50000"/>
                </a:schemeClr>
              </a:solidFill>
            </a:endParaRPr>
          </a:p>
          <a:p>
            <a:pPr>
              <a:lnSpc>
                <a:spcPct val="120000"/>
              </a:lnSpc>
              <a:spcBef>
                <a:spcPts val="1800"/>
              </a:spcBef>
            </a:pPr>
            <a:r>
              <a:rPr lang="en-US" altLang="zh-CN" sz="1200" dirty="0">
                <a:solidFill>
                  <a:schemeClr val="bg1">
                    <a:lumMod val="50000"/>
                  </a:schemeClr>
                </a:solidFill>
              </a:rPr>
              <a:t>2020~2021</a:t>
            </a:r>
            <a:r>
              <a:rPr lang="zh-CN" altLang="en-US" sz="1200" dirty="0">
                <a:solidFill>
                  <a:schemeClr val="bg1">
                    <a:lumMod val="50000"/>
                  </a:schemeClr>
                </a:solidFill>
              </a:rPr>
              <a:t>年，在架构师的基础上兼顾安全领域</a:t>
            </a:r>
            <a:r>
              <a:rPr lang="en-US" altLang="zh-CN" sz="800" dirty="0">
                <a:solidFill>
                  <a:schemeClr val="bg1">
                    <a:lumMod val="50000"/>
                  </a:schemeClr>
                </a:solidFill>
              </a:rPr>
              <a:t> </a:t>
            </a:r>
            <a:endParaRPr lang="en-US" altLang="zh-CN" sz="800" dirty="0">
              <a:solidFill>
                <a:schemeClr val="bg1">
                  <a:lumMod val="50000"/>
                </a:schemeClr>
              </a:solidFill>
            </a:endParaRPr>
          </a:p>
        </p:txBody>
      </p:sp>
      <p:sp>
        <p:nvSpPr>
          <p:cNvPr id="8" name="原创设计师QQ598969553             _7"/>
          <p:cNvSpPr/>
          <p:nvPr/>
        </p:nvSpPr>
        <p:spPr>
          <a:xfrm>
            <a:off x="4652963" y="2341491"/>
            <a:ext cx="214313" cy="138113"/>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原创设计师QQ598969553             _8"/>
          <p:cNvSpPr/>
          <p:nvPr/>
        </p:nvSpPr>
        <p:spPr>
          <a:xfrm>
            <a:off x="4652963" y="2884099"/>
            <a:ext cx="214313" cy="138113"/>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原创设计师QQ598969553             _9"/>
          <p:cNvSpPr/>
          <p:nvPr/>
        </p:nvSpPr>
        <p:spPr>
          <a:xfrm>
            <a:off x="4652963" y="3598474"/>
            <a:ext cx="214313" cy="138113"/>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原创设计师QQ598969553             _1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1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13"/>
          <p:cNvSpPr>
            <a:spLocks noChangeArrowheads="1"/>
          </p:cNvSpPr>
          <p:nvPr/>
        </p:nvSpPr>
        <p:spPr bwMode="auto">
          <a:xfrm>
            <a:off x="429260" y="288037"/>
            <a:ext cx="101600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2"/>
                </a:solidFill>
                <a:latin typeface="Impact" panose="020B0806030902050204" pitchFamily="34" charset="0"/>
                <a:ea typeface="微软雅黑" panose="020B0503020204020204" pitchFamily="34" charset="-122"/>
                <a:cs typeface="宋体" panose="02010600030101010101" pitchFamily="2" charset="-122"/>
              </a:rPr>
              <a:t>职业规划</a:t>
            </a:r>
            <a:endParaRPr lang="zh-CN" altLang="en-US" sz="2000" b="1" dirty="0">
              <a:solidFill>
                <a:schemeClr val="accent2"/>
              </a:solidFill>
              <a:latin typeface="Impact" panose="020B0806030902050204" pitchFamily="34" charset="0"/>
              <a:ea typeface="微软雅黑" panose="020B0503020204020204" pitchFamily="34" charset="-122"/>
              <a:cs typeface="宋体" panose="02010600030101010101" pitchFamily="2" charset="-122"/>
            </a:endParaRPr>
          </a:p>
        </p:txBody>
      </p:sp>
      <p:pic>
        <p:nvPicPr>
          <p:cNvPr id="16" name="Picture 6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600"/>
                                      </p:stCondLst>
                                      <p:childTnLst>
                                        <p:set>
                                          <p:cBhvr>
                                            <p:cTn id="10" dur="1" fill="hold">
                                              <p:stCondLst>
                                                <p:cond delay="0"/>
                                              </p:stCondLst>
                                            </p:cTn>
                                            <p:tgtEl>
                                              <p:spTgt spid="6"/>
                                            </p:tgtEl>
                                            <p:attrNameLst>
                                              <p:attrName>style.visibility</p:attrName>
                                            </p:attrNameLst>
                                          </p:cBhvr>
                                          <p:to>
                                            <p:strVal val="visible"/>
                                          </p:to>
                                        </p:set>
                                        <p:anim calcmode="lin" valueType="num" p14:bounceEnd="60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70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53" presetClass="entr" presetSubtype="16" fill="hold" grpId="0" nodeType="withEffect">
                                      <p:stCondLst>
                                        <p:cond delay="9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2" presetClass="entr" presetSubtype="8"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0-#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35" presetClass="emph" presetSubtype="0" repeatCount="3000" fill="hold" grpId="1" nodeType="withEffect">
                                      <p:stCondLst>
                                        <p:cond delay="400"/>
                                      </p:stCondLst>
                                      <p:childTnLst>
                                        <p:anim calcmode="discrete" valueType="str">
                                          <p:cBhvr>
                                            <p:cTn id="33" dur="100" fill="hold"/>
                                            <p:tgtEl>
                                              <p:spTgt spid="13"/>
                                            </p:tgtEl>
                                            <p:attrNameLst>
                                              <p:attrName>style.visibility</p:attrName>
                                            </p:attrNameLst>
                                          </p:cBhvr>
                                          <p:tavLst>
                                            <p:tav tm="0">
                                              <p:val>
                                                <p:strVal val="hidden"/>
                                              </p:val>
                                            </p:tav>
                                            <p:tav tm="50000">
                                              <p:val>
                                                <p:strVal val="visible"/>
                                              </p:val>
                                            </p:tav>
                                          </p:tavLst>
                                        </p:anim>
                                      </p:childTnLst>
                                    </p:cTn>
                                  </p:par>
                                  <p:par>
                                    <p:cTn id="34" presetID="2" presetClass="entr" presetSubtype="8" fill="hold" grpId="0" nodeType="withEffect">
                                      <p:stCondLst>
                                        <p:cond delay="20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0-#ppt_w/2"/>
                                              </p:val>
                                            </p:tav>
                                            <p:tav tm="100000">
                                              <p:val>
                                                <p:strVal val="#ppt_x"/>
                                              </p:val>
                                            </p:tav>
                                          </p:tavLst>
                                        </p:anim>
                                        <p:anim calcmode="lin" valueType="num">
                                          <p:cBhvr additive="base">
                                            <p:cTn id="37" dur="500" fill="hold"/>
                                            <p:tgtEl>
                                              <p:spTgt spid="12"/>
                                            </p:tgtEl>
                                            <p:attrNameLst>
                                              <p:attrName>ppt_y</p:attrName>
                                            </p:attrNameLst>
                                          </p:cBhvr>
                                          <p:tavLst>
                                            <p:tav tm="0">
                                              <p:val>
                                                <p:strVal val="#ppt_y"/>
                                              </p:val>
                                            </p:tav>
                                            <p:tav tm="100000">
                                              <p:val>
                                                <p:strVal val="#ppt_y"/>
                                              </p:val>
                                            </p:tav>
                                          </p:tavLst>
                                        </p:anim>
                                      </p:childTnLst>
                                    </p:cTn>
                                  </p:par>
                                  <p:par>
                                    <p:cTn id="38" presetID="35" presetClass="emph" presetSubtype="0" repeatCount="3000" fill="hold" grpId="1" nodeType="withEffect">
                                      <p:stCondLst>
                                        <p:cond delay="600"/>
                                      </p:stCondLst>
                                      <p:childTnLst>
                                        <p:anim calcmode="discrete" valueType="str">
                                          <p:cBhvr>
                                            <p:cTn id="39" dur="100" fill="hold"/>
                                            <p:tgtEl>
                                              <p:spTgt spid="12"/>
                                            </p:tgtEl>
                                            <p:attrNameLst>
                                              <p:attrName>style.visibility</p:attrName>
                                            </p:attrNameLst>
                                          </p:cBhvr>
                                          <p:tavLst>
                                            <p:tav tm="0">
                                              <p:val>
                                                <p:strVal val="hidden"/>
                                              </p:val>
                                            </p:tav>
                                            <p:tav tm="50000">
                                              <p:val>
                                                <p:strVal val="visible"/>
                                              </p:val>
                                            </p:tav>
                                          </p:tavLst>
                                        </p:anim>
                                      </p:childTnLst>
                                    </p:cTn>
                                  </p:par>
                                  <p:par>
                                    <p:cTn id="40" presetID="47" presetClass="entr" presetSubtype="0" fill="hold" grpId="0" nodeType="withEffect">
                                      <p:stCondLst>
                                        <p:cond delay="7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300"/>
                                            <p:tgtEl>
                                              <p:spTgt spid="14"/>
                                            </p:tgtEl>
                                          </p:cBhvr>
                                        </p:animEffect>
                                        <p:anim calcmode="lin" valueType="num">
                                          <p:cBhvr>
                                            <p:cTn id="43" dur="300" fill="hold"/>
                                            <p:tgtEl>
                                              <p:spTgt spid="14"/>
                                            </p:tgtEl>
                                            <p:attrNameLst>
                                              <p:attrName>ppt_x</p:attrName>
                                            </p:attrNameLst>
                                          </p:cBhvr>
                                          <p:tavLst>
                                            <p:tav tm="0">
                                              <p:val>
                                                <p:strVal val="#ppt_x"/>
                                              </p:val>
                                            </p:tav>
                                            <p:tav tm="100000">
                                              <p:val>
                                                <p:strVal val="#ppt_x"/>
                                              </p:val>
                                            </p:tav>
                                          </p:tavLst>
                                        </p:anim>
                                        <p:anim calcmode="lin" valueType="num">
                                          <p:cBhvr>
                                            <p:cTn id="44" dur="3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bldLvl="0" animBg="1"/>
          <p:bldP spid="9" grpId="0" bldLvl="0" animBg="1"/>
          <p:bldP spid="10" grpId="0" bldLvl="0" animBg="1"/>
          <p:bldP spid="12" grpId="0" animBg="1"/>
          <p:bldP spid="12" grpId="1" animBg="1"/>
          <p:bldP spid="13" grpId="0" animBg="1"/>
          <p:bldP spid="13" grpId="1" animBg="1"/>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70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80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53" presetClass="entr" presetSubtype="16" fill="hold" grpId="0" nodeType="withEffect">
                                      <p:stCondLst>
                                        <p:cond delay="9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2" presetClass="entr" presetSubtype="8"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0-#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35" presetClass="emph" presetSubtype="0" repeatCount="3000" fill="hold" grpId="1" nodeType="withEffect">
                                      <p:stCondLst>
                                        <p:cond delay="400"/>
                                      </p:stCondLst>
                                      <p:childTnLst>
                                        <p:anim calcmode="discrete" valueType="str">
                                          <p:cBhvr>
                                            <p:cTn id="33" dur="100" fill="hold"/>
                                            <p:tgtEl>
                                              <p:spTgt spid="13"/>
                                            </p:tgtEl>
                                            <p:attrNameLst>
                                              <p:attrName>style.visibility</p:attrName>
                                            </p:attrNameLst>
                                          </p:cBhvr>
                                          <p:tavLst>
                                            <p:tav tm="0">
                                              <p:val>
                                                <p:strVal val="hidden"/>
                                              </p:val>
                                            </p:tav>
                                            <p:tav tm="50000">
                                              <p:val>
                                                <p:strVal val="visible"/>
                                              </p:val>
                                            </p:tav>
                                          </p:tavLst>
                                        </p:anim>
                                      </p:childTnLst>
                                    </p:cTn>
                                  </p:par>
                                  <p:par>
                                    <p:cTn id="34" presetID="2" presetClass="entr" presetSubtype="8" fill="hold" grpId="0" nodeType="withEffect">
                                      <p:stCondLst>
                                        <p:cond delay="20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0-#ppt_w/2"/>
                                              </p:val>
                                            </p:tav>
                                            <p:tav tm="100000">
                                              <p:val>
                                                <p:strVal val="#ppt_x"/>
                                              </p:val>
                                            </p:tav>
                                          </p:tavLst>
                                        </p:anim>
                                        <p:anim calcmode="lin" valueType="num">
                                          <p:cBhvr additive="base">
                                            <p:cTn id="37" dur="500" fill="hold"/>
                                            <p:tgtEl>
                                              <p:spTgt spid="12"/>
                                            </p:tgtEl>
                                            <p:attrNameLst>
                                              <p:attrName>ppt_y</p:attrName>
                                            </p:attrNameLst>
                                          </p:cBhvr>
                                          <p:tavLst>
                                            <p:tav tm="0">
                                              <p:val>
                                                <p:strVal val="#ppt_y"/>
                                              </p:val>
                                            </p:tav>
                                            <p:tav tm="100000">
                                              <p:val>
                                                <p:strVal val="#ppt_y"/>
                                              </p:val>
                                            </p:tav>
                                          </p:tavLst>
                                        </p:anim>
                                      </p:childTnLst>
                                    </p:cTn>
                                  </p:par>
                                  <p:par>
                                    <p:cTn id="38" presetID="35" presetClass="emph" presetSubtype="0" repeatCount="3000" fill="hold" grpId="1" nodeType="withEffect">
                                      <p:stCondLst>
                                        <p:cond delay="600"/>
                                      </p:stCondLst>
                                      <p:childTnLst>
                                        <p:anim calcmode="discrete" valueType="str">
                                          <p:cBhvr>
                                            <p:cTn id="39" dur="100" fill="hold"/>
                                            <p:tgtEl>
                                              <p:spTgt spid="12"/>
                                            </p:tgtEl>
                                            <p:attrNameLst>
                                              <p:attrName>style.visibility</p:attrName>
                                            </p:attrNameLst>
                                          </p:cBhvr>
                                          <p:tavLst>
                                            <p:tav tm="0">
                                              <p:val>
                                                <p:strVal val="hidden"/>
                                              </p:val>
                                            </p:tav>
                                            <p:tav tm="50000">
                                              <p:val>
                                                <p:strVal val="visible"/>
                                              </p:val>
                                            </p:tav>
                                          </p:tavLst>
                                        </p:anim>
                                      </p:childTnLst>
                                    </p:cTn>
                                  </p:par>
                                  <p:par>
                                    <p:cTn id="40" presetID="47" presetClass="entr" presetSubtype="0" fill="hold" grpId="0" nodeType="withEffect">
                                      <p:stCondLst>
                                        <p:cond delay="7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300"/>
                                            <p:tgtEl>
                                              <p:spTgt spid="14"/>
                                            </p:tgtEl>
                                          </p:cBhvr>
                                        </p:animEffect>
                                        <p:anim calcmode="lin" valueType="num">
                                          <p:cBhvr>
                                            <p:cTn id="43" dur="300" fill="hold"/>
                                            <p:tgtEl>
                                              <p:spTgt spid="14"/>
                                            </p:tgtEl>
                                            <p:attrNameLst>
                                              <p:attrName>ppt_x</p:attrName>
                                            </p:attrNameLst>
                                          </p:cBhvr>
                                          <p:tavLst>
                                            <p:tav tm="0">
                                              <p:val>
                                                <p:strVal val="#ppt_x"/>
                                              </p:val>
                                            </p:tav>
                                            <p:tav tm="100000">
                                              <p:val>
                                                <p:strVal val="#ppt_x"/>
                                              </p:val>
                                            </p:tav>
                                          </p:tavLst>
                                        </p:anim>
                                        <p:anim calcmode="lin" valueType="num">
                                          <p:cBhvr>
                                            <p:cTn id="44" dur="3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bldLvl="0" animBg="1"/>
          <p:bldP spid="9" grpId="0" bldLvl="0" animBg="1"/>
          <p:bldP spid="10" grpId="0" bldLvl="0" animBg="1"/>
          <p:bldP spid="12" grpId="0" animBg="1"/>
          <p:bldP spid="12" grpId="1" animBg="1"/>
          <p:bldP spid="13" grpId="0" animBg="1"/>
          <p:bldP spid="13" grpId="1" animBg="1"/>
          <p:bldP spid="1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29260" y="288037"/>
            <a:ext cx="1538883"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pPr>
            <a:r>
              <a:rPr lang="zh-CN" altLang="en-US" sz="2000" b="1" dirty="0">
                <a:solidFill>
                  <a:schemeClr val="accent2"/>
                </a:solidFill>
                <a:latin typeface="Impact" panose="020B0806030902050204" pitchFamily="34" charset="0"/>
                <a:ea typeface="微软雅黑" panose="020B0503020204020204" pitchFamily="34" charset="-122"/>
                <a:cs typeface="宋体" panose="02010600030101010101" pitchFamily="2" charset="-122"/>
              </a:rPr>
              <a:t>工作规划</a:t>
            </a:r>
            <a:endParaRPr lang="zh-CN" altLang="en-US" sz="2000" b="1" dirty="0">
              <a:solidFill>
                <a:schemeClr val="accent2"/>
              </a:solidFill>
              <a:latin typeface="Impact" panose="020B0806030902050204" pitchFamily="34" charset="0"/>
              <a:ea typeface="微软雅黑" panose="020B0503020204020204" pitchFamily="34" charset="-122"/>
              <a:cs typeface="宋体" panose="02010600030101010101" pitchFamily="2" charset="-122"/>
            </a:endParaRPr>
          </a:p>
        </p:txBody>
      </p:sp>
      <p:sp>
        <p:nvSpPr>
          <p:cNvPr id="7" name="原创设计师QQ598969553             _6"/>
          <p:cNvSpPr>
            <a:spLocks noChangeArrowheads="1"/>
          </p:cNvSpPr>
          <p:nvPr/>
        </p:nvSpPr>
        <p:spPr bwMode="auto">
          <a:xfrm>
            <a:off x="911860" y="1460500"/>
            <a:ext cx="7708265" cy="44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200" dirty="0">
                <a:solidFill>
                  <a:schemeClr val="bg1">
                    <a:lumMod val="50000"/>
                  </a:schemeClr>
                </a:solidFill>
              </a:rPr>
              <a:t>完成昌平旅游项目和河北高速总队路防项目的部分可视化页面以及数据的渲染对接，以及根据业主完成驻场开发，以及后期的调试</a:t>
            </a:r>
            <a:r>
              <a:rPr lang="en-US" altLang="zh-CN" sz="1200" dirty="0">
                <a:solidFill>
                  <a:schemeClr val="bg1">
                    <a:lumMod val="50000"/>
                  </a:schemeClr>
                </a:solidFill>
              </a:rPr>
              <a:t> </a:t>
            </a:r>
            <a:endParaRPr lang="en-US" altLang="zh-CN" sz="1200" dirty="0">
              <a:solidFill>
                <a:schemeClr val="bg1">
                  <a:lumMod val="50000"/>
                </a:schemeClr>
              </a:solidFill>
            </a:endParaRPr>
          </a:p>
        </p:txBody>
      </p:sp>
      <p:sp>
        <p:nvSpPr>
          <p:cNvPr id="8" name="原创设计师QQ598969553             _7"/>
          <p:cNvSpPr/>
          <p:nvPr/>
        </p:nvSpPr>
        <p:spPr>
          <a:xfrm>
            <a:off x="322594" y="1477240"/>
            <a:ext cx="425422" cy="4254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9" name="原创设计师QQ598969553             _8"/>
          <p:cNvSpPr>
            <a:spLocks noChangeArrowheads="1"/>
          </p:cNvSpPr>
          <p:nvPr/>
        </p:nvSpPr>
        <p:spPr bwMode="auto">
          <a:xfrm>
            <a:off x="911860" y="2334895"/>
            <a:ext cx="7548245"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200" dirty="0">
                <a:solidFill>
                  <a:schemeClr val="bg1">
                    <a:lumMod val="50000"/>
                  </a:schemeClr>
                </a:solidFill>
              </a:rPr>
              <a:t>配合河北分公司开发人和公司后台人员完成一个前端适应各个分辨率的一套前端框架以及后期的调试和应用</a:t>
            </a:r>
            <a:endParaRPr lang="zh-CN" altLang="en-US" sz="1200" dirty="0">
              <a:solidFill>
                <a:schemeClr val="bg1">
                  <a:lumMod val="50000"/>
                </a:schemeClr>
              </a:solidFill>
            </a:endParaRPr>
          </a:p>
        </p:txBody>
      </p:sp>
      <p:sp>
        <p:nvSpPr>
          <p:cNvPr id="10" name="原创设计师QQ598969553             _9"/>
          <p:cNvSpPr/>
          <p:nvPr/>
        </p:nvSpPr>
        <p:spPr>
          <a:xfrm>
            <a:off x="315609" y="2232613"/>
            <a:ext cx="425422" cy="425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11" name="原创设计师QQ598969553             _10"/>
          <p:cNvSpPr>
            <a:spLocks noChangeArrowheads="1"/>
          </p:cNvSpPr>
          <p:nvPr/>
        </p:nvSpPr>
        <p:spPr bwMode="auto">
          <a:xfrm>
            <a:off x="911860" y="3076575"/>
            <a:ext cx="7548245"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200" dirty="0">
                <a:solidFill>
                  <a:schemeClr val="bg1">
                    <a:lumMod val="50000"/>
                  </a:schemeClr>
                </a:solidFill>
              </a:rPr>
              <a:t>尽快熟悉六合一数据库中的结构，为大数据的到来做准备</a:t>
            </a:r>
            <a:endParaRPr lang="zh-CN" altLang="en-US" sz="1200" dirty="0">
              <a:solidFill>
                <a:schemeClr val="bg1">
                  <a:lumMod val="50000"/>
                </a:schemeClr>
              </a:solidFill>
            </a:endParaRPr>
          </a:p>
        </p:txBody>
      </p:sp>
      <p:sp>
        <p:nvSpPr>
          <p:cNvPr id="16" name="原创设计师QQ598969553             _11"/>
          <p:cNvSpPr/>
          <p:nvPr/>
        </p:nvSpPr>
        <p:spPr>
          <a:xfrm>
            <a:off x="322594" y="2974101"/>
            <a:ext cx="425422" cy="425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17" name="原创设计师QQ598969553             _12"/>
          <p:cNvSpPr>
            <a:spLocks noChangeArrowheads="1"/>
          </p:cNvSpPr>
          <p:nvPr/>
        </p:nvSpPr>
        <p:spPr bwMode="auto">
          <a:xfrm>
            <a:off x="911860" y="3832225"/>
            <a:ext cx="7548880" cy="22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200" dirty="0">
                <a:solidFill>
                  <a:schemeClr val="bg1">
                    <a:lumMod val="50000"/>
                  </a:schemeClr>
                </a:solidFill>
              </a:rPr>
              <a:t>完成领导安排的任务，以及为易华录业务 </a:t>
            </a:r>
            <a:r>
              <a:rPr lang="en-US" altLang="zh-CN" sz="1200" dirty="0">
                <a:solidFill>
                  <a:schemeClr val="bg1">
                    <a:lumMod val="50000"/>
                  </a:schemeClr>
                </a:solidFill>
              </a:rPr>
              <a:t>“1+3”</a:t>
            </a:r>
            <a:r>
              <a:rPr lang="zh-CN" altLang="en-US" sz="1200" dirty="0">
                <a:solidFill>
                  <a:schemeClr val="bg1">
                    <a:lumMod val="50000"/>
                  </a:schemeClr>
                </a:solidFill>
              </a:rPr>
              <a:t>战略发展时刻准备为公司发挥自己的价值</a:t>
            </a:r>
            <a:endParaRPr lang="zh-CN" altLang="en-US" sz="1200" dirty="0">
              <a:solidFill>
                <a:schemeClr val="bg1">
                  <a:lumMod val="50000"/>
                </a:schemeClr>
              </a:solidFill>
            </a:endParaRPr>
          </a:p>
        </p:txBody>
      </p:sp>
      <p:sp>
        <p:nvSpPr>
          <p:cNvPr id="18" name="原创设计师QQ598969553             _13"/>
          <p:cNvSpPr/>
          <p:nvPr/>
        </p:nvSpPr>
        <p:spPr>
          <a:xfrm>
            <a:off x="322594" y="3730109"/>
            <a:ext cx="425422" cy="4254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04</a:t>
            </a:r>
            <a:endParaRPr lang="zh-CN" altLang="en-US" dirty="0"/>
          </a:p>
        </p:txBody>
      </p:sp>
      <p:pic>
        <p:nvPicPr>
          <p:cNvPr id="19" name="Picture 64"/>
          <p:cNvPicPr>
            <a:picLocks noGrp="1" noSelect="1" noRot="1" noChangeAspect="1" noMove="1" noResize="1" noChangeShapeType="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140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2" presetClass="entr" presetSubtype="2" fill="hold" grpId="0" nodeType="withEffect">
                                  <p:stCondLst>
                                    <p:cond delay="14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par>
                                <p:cTn id="31" presetID="53" presetClass="entr" presetSubtype="16" fill="hold" grpId="0" nodeType="withEffect">
                                  <p:stCondLst>
                                    <p:cond delay="19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par>
                                <p:cTn id="36" presetID="2" presetClass="entr" presetSubtype="2" fill="hold" grpId="0" nodeType="withEffect">
                                  <p:stCondLst>
                                    <p:cond delay="19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par>
                                <p:cTn id="40" presetID="53" presetClass="entr" presetSubtype="16" fill="hold" grpId="0" nodeType="withEffect">
                                  <p:stCondLst>
                                    <p:cond delay="240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2" presetClass="entr" presetSubtype="2" fill="hold" grpId="0" nodeType="withEffect">
                                  <p:stCondLst>
                                    <p:cond delay="240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1+#ppt_w/2"/>
                                          </p:val>
                                        </p:tav>
                                        <p:tav tm="100000">
                                          <p:val>
                                            <p:strVal val="#ppt_x"/>
                                          </p:val>
                                        </p:tav>
                                      </p:tavLst>
                                    </p:anim>
                                    <p:anim calcmode="lin" valueType="num">
                                      <p:cBhvr additive="base">
                                        <p:cTn id="48" dur="500" fill="hold"/>
                                        <p:tgtEl>
                                          <p:spTgt spid="11"/>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290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2" presetClass="entr" presetSubtype="2" fill="hold" grpId="0" nodeType="withEffect">
                                  <p:stCondLst>
                                    <p:cond delay="290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1+#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7" grpId="0"/>
      <p:bldP spid="8" grpId="0" bldLvl="0" animBg="1"/>
      <p:bldP spid="9" grpId="0"/>
      <p:bldP spid="10" grpId="0" bldLvl="0" animBg="1"/>
      <p:bldP spid="11" grpId="0"/>
      <p:bldP spid="16" grpId="0" bldLvl="0" animBg="1"/>
      <p:bldP spid="17" grpId="0"/>
      <p:bldP spid="18"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原创设计师QQ598969553             _1"/>
          <p:cNvGrpSpPr/>
          <p:nvPr/>
        </p:nvGrpSpPr>
        <p:grpSpPr bwMode="auto">
          <a:xfrm>
            <a:off x="-12700" y="-12700"/>
            <a:ext cx="9169400" cy="5156200"/>
            <a:chOff x="-12700" y="-12889"/>
            <a:chExt cx="9169400" cy="5156389"/>
          </a:xfrm>
        </p:grpSpPr>
        <p:pic>
          <p:nvPicPr>
            <p:cNvPr id="20" name="图片 1"/>
            <p:cNvPicPr>
              <a:picLocks noChangeAspect="1"/>
            </p:cNvPicPr>
            <p:nvPr/>
          </p:nvPicPr>
          <p:blipFill>
            <a:blip r:embed="rId1"/>
            <a:srcRect/>
            <a:stretch>
              <a:fillRect/>
            </a:stretch>
          </p:blipFill>
          <p:spPr bwMode="auto">
            <a:xfrm>
              <a:off x="-12700" y="0"/>
              <a:ext cx="9169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12889"/>
              <a:ext cx="9156700" cy="5143689"/>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2" name="原创设计师QQ598969553             _2"/>
          <p:cNvSpPr txBox="1">
            <a:spLocks noChangeArrowheads="1"/>
          </p:cNvSpPr>
          <p:nvPr/>
        </p:nvSpPr>
        <p:spPr bwMode="auto">
          <a:xfrm>
            <a:off x="2081530" y="998538"/>
            <a:ext cx="48434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3800">
                <a:solidFill>
                  <a:schemeClr val="bg1"/>
                </a:solidFill>
                <a:latin typeface="Helvetica-Roman-SemiB" pitchFamily="2" charset="0"/>
                <a:ea typeface="SimSun-ExtB" panose="02010609060101010101" pitchFamily="49" charset="-122"/>
                <a:cs typeface="Arial" panose="020B0604020202020204" pitchFamily="34" charset="0"/>
              </a:rPr>
              <a:t>Thanks</a:t>
            </a:r>
            <a:endParaRPr lang="zh-CN" altLang="en-US" sz="138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23" name="原创设计师QQ598969553             _3"/>
          <p:cNvSpPr txBox="1">
            <a:spLocks noChangeArrowheads="1"/>
          </p:cNvSpPr>
          <p:nvPr/>
        </p:nvSpPr>
        <p:spPr bwMode="auto">
          <a:xfrm>
            <a:off x="3527425" y="2951163"/>
            <a:ext cx="2101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dirty="0">
                <a:solidFill>
                  <a:schemeClr val="bg1"/>
                </a:solidFill>
                <a:latin typeface="Helvetica" panose="020B0604020202020204" pitchFamily="34" charset="0"/>
                <a:ea typeface="SimSun-ExtB" panose="02010609060101010101" pitchFamily="49" charset="-122"/>
                <a:cs typeface="Arial" panose="020B0604020202020204" pitchFamily="34" charset="0"/>
              </a:rPr>
              <a:t>BUSINESS  POWERPOINT</a:t>
            </a:r>
            <a:endParaRPr lang="zh-CN" altLang="en-US" sz="1200"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
        <p:nvSpPr>
          <p:cNvPr id="24" name="原创设计师QQ598969553             _4"/>
          <p:cNvSpPr txBox="1">
            <a:spLocks noChangeArrowheads="1"/>
          </p:cNvSpPr>
          <p:nvPr/>
        </p:nvSpPr>
        <p:spPr bwMode="auto">
          <a:xfrm>
            <a:off x="2933700" y="3214688"/>
            <a:ext cx="34194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900"/>
              </a:lnSpc>
            </a:pPr>
            <a:r>
              <a:rPr lang="en-US" altLang="zh-CN" sz="600" dirty="0">
                <a:solidFill>
                  <a:schemeClr val="bg1"/>
                </a:solidFill>
                <a:latin typeface="Helvetica" panose="020B0604020202020204" pitchFamily="34" charset="0"/>
                <a:ea typeface="微软雅黑" panose="020B0503020204020204" pitchFamily="34" charset="-122"/>
                <a:cs typeface="Arial" panose="020B0604020202020204" pitchFamily="34" charset="0"/>
              </a:rPr>
              <a:t>FDSAFEWF. this is a dummy text. enter your own this is a </a:t>
            </a:r>
            <a:r>
              <a:rPr lang="en-US" altLang="zh-CN" sz="600" dirty="0" err="1">
                <a:solidFill>
                  <a:schemeClr val="bg1"/>
                </a:solidFill>
                <a:latin typeface="Helvetica" panose="020B0604020202020204" pitchFamily="34" charset="0"/>
                <a:ea typeface="微软雅黑" panose="020B0503020204020204" pitchFamily="34" charset="-122"/>
                <a:cs typeface="Arial" panose="020B0604020202020204" pitchFamily="34" charset="0"/>
              </a:rPr>
              <a:t>REWQRdesired</a:t>
            </a:r>
            <a:r>
              <a:rPr lang="en-US" altLang="zh-CN" sz="600" dirty="0">
                <a:solidFill>
                  <a:schemeClr val="bg1"/>
                </a:solidFill>
                <a:latin typeface="Helvetica" panose="020B0604020202020204" pitchFamily="34" charset="0"/>
                <a:ea typeface="微软雅黑" panose="020B0503020204020204" pitchFamily="34" charset="-122"/>
                <a:cs typeface="Arial" panose="020B0604020202020204" pitchFamily="34" charset="0"/>
              </a:rPr>
              <a:t> text </a:t>
            </a:r>
            <a:r>
              <a:rPr lang="en-US" altLang="zh-CN" sz="600" dirty="0" err="1">
                <a:solidFill>
                  <a:schemeClr val="bg1"/>
                </a:solidFill>
                <a:latin typeface="Helvetica" panose="020B0604020202020204" pitchFamily="34" charset="0"/>
                <a:ea typeface="微软雅黑" panose="020B0503020204020204" pitchFamily="34" charset="-122"/>
                <a:cs typeface="Arial" panose="020B0604020202020204" pitchFamily="34" charset="0"/>
              </a:rPr>
              <a:t>text</a:t>
            </a:r>
            <a:r>
              <a:rPr lang="en-US" altLang="zh-CN" sz="600" dirty="0">
                <a:solidFill>
                  <a:schemeClr val="bg1"/>
                </a:solidFill>
                <a:latin typeface="Helvetica" panose="020B0604020202020204" pitchFamily="34" charset="0"/>
                <a:ea typeface="微软雅黑" panose="020B0503020204020204" pitchFamily="34" charset="-122"/>
                <a:cs typeface="Arial" panose="020B0604020202020204" pitchFamily="34" charset="0"/>
              </a:rPr>
              <a:t> here. this EWQRE</a:t>
            </a:r>
            <a:endParaRPr lang="zh-CN" altLang="en-US" sz="600" dirty="0">
              <a:solidFill>
                <a:schemeClr val="bg1"/>
              </a:solidFill>
              <a:latin typeface="Helvetica" panose="020B0604020202020204" pitchFamily="34" charset="0"/>
              <a:ea typeface="微软雅黑" panose="020B0503020204020204" pitchFamily="34" charset="-122"/>
              <a:cs typeface="Arial" panose="020B0604020202020204" pitchFamily="34" charset="0"/>
            </a:endParaRPr>
          </a:p>
        </p:txBody>
      </p:sp>
      <p:grpSp>
        <p:nvGrpSpPr>
          <p:cNvPr id="25" name="原创设计师QQ598969553             _5"/>
          <p:cNvGrpSpPr/>
          <p:nvPr/>
        </p:nvGrpSpPr>
        <p:grpSpPr bwMode="auto">
          <a:xfrm>
            <a:off x="2405063" y="2852738"/>
            <a:ext cx="4386262" cy="44450"/>
            <a:chOff x="2404630" y="2852103"/>
            <a:chExt cx="4386695" cy="45720"/>
          </a:xfrm>
        </p:grpSpPr>
        <p:sp>
          <p:nvSpPr>
            <p:cNvPr id="26" name="任意多边形 3"/>
            <p:cNvSpPr/>
            <p:nvPr/>
          </p:nvSpPr>
          <p:spPr>
            <a:xfrm>
              <a:off x="2404630" y="2880360"/>
              <a:ext cx="1991591"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任意多边形 17"/>
            <p:cNvSpPr/>
            <p:nvPr/>
          </p:nvSpPr>
          <p:spPr>
            <a:xfrm flipH="1">
              <a:off x="4600575" y="2880360"/>
              <a:ext cx="2190750"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椭圆 27"/>
            <p:cNvSpPr/>
            <p:nvPr/>
          </p:nvSpPr>
          <p:spPr>
            <a:xfrm>
              <a:off x="4479697" y="2852103"/>
              <a:ext cx="46043"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2" name="Picture 64"/>
          <p:cNvPicPr>
            <a:picLocks noGrp="1" noSelect="1" noRot="1" noChangeAspect="1" noMove="1" noResize="1" noChangeShapeType="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3"/>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par>
                                <p:cTn id="10" presetID="16" presetClass="entr" presetSubtype="21" fill="hold"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par>
                                <p:cTn id="13" presetID="50" presetClass="entr" presetSubtype="0" decel="100000" fill="hold" grpId="0" nodeType="withEffect">
                                  <p:stCondLst>
                                    <p:cond delay="70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ppt_w</p:attrName>
                                        </p:attrNameLst>
                                      </p:cBhvr>
                                      <p:tavLst>
                                        <p:tav tm="0">
                                          <p:val>
                                            <p:strVal val="#ppt_w+.3"/>
                                          </p:val>
                                        </p:tav>
                                        <p:tav tm="100000">
                                          <p:val>
                                            <p:strVal val="#ppt_w"/>
                                          </p:val>
                                        </p:tav>
                                      </p:tavLst>
                                    </p:anim>
                                    <p:anim calcmode="lin" valueType="num">
                                      <p:cBhvr>
                                        <p:cTn id="16" dur="1000" fill="hold"/>
                                        <p:tgtEl>
                                          <p:spTgt spid="23"/>
                                        </p:tgtEl>
                                        <p:attrNameLst>
                                          <p:attrName>ppt_h</p:attrName>
                                        </p:attrNameLst>
                                      </p:cBhvr>
                                      <p:tavLst>
                                        <p:tav tm="0">
                                          <p:val>
                                            <p:strVal val="#ppt_h"/>
                                          </p:val>
                                        </p:tav>
                                        <p:tav tm="100000">
                                          <p:val>
                                            <p:strVal val="#ppt_h"/>
                                          </p:val>
                                        </p:tav>
                                      </p:tavLst>
                                    </p:anim>
                                    <p:animEffect transition="in" filter="fade">
                                      <p:cBhvr>
                                        <p:cTn id="17" dur="1000"/>
                                        <p:tgtEl>
                                          <p:spTgt spid="23"/>
                                        </p:tgtEl>
                                      </p:cBhvr>
                                    </p:animEffect>
                                  </p:childTnLst>
                                </p:cTn>
                              </p:par>
                              <p:par>
                                <p:cTn id="18" presetID="53" presetClass="entr" presetSubtype="16" fill="hold" grpId="0" nodeType="withEffect">
                                  <p:stCondLst>
                                    <p:cond delay="1500"/>
                                  </p:stCondLst>
                                  <p:childTnLst>
                                    <p:set>
                                      <p:cBhvr>
                                        <p:cTn id="19" dur="1" fill="hold">
                                          <p:stCondLst>
                                            <p:cond delay="0"/>
                                          </p:stCondLst>
                                        </p:cTn>
                                        <p:tgtEl>
                                          <p:spTgt spid="24"/>
                                        </p:tgtEl>
                                        <p:attrNameLst>
                                          <p:attrName>style.visibility</p:attrName>
                                        </p:attrNameLst>
                                      </p:cBhvr>
                                      <p:to>
                                        <p:strVal val="visible"/>
                                      </p:to>
                                    </p:set>
                                    <p:anim calcmode="lin" valueType="num">
                                      <p:cBhvr>
                                        <p:cTn id="20" dur="750" fill="hold"/>
                                        <p:tgtEl>
                                          <p:spTgt spid="24"/>
                                        </p:tgtEl>
                                        <p:attrNameLst>
                                          <p:attrName>ppt_w</p:attrName>
                                        </p:attrNameLst>
                                      </p:cBhvr>
                                      <p:tavLst>
                                        <p:tav tm="0">
                                          <p:val>
                                            <p:fltVal val="0"/>
                                          </p:val>
                                        </p:tav>
                                        <p:tav tm="100000">
                                          <p:val>
                                            <p:strVal val="#ppt_w"/>
                                          </p:val>
                                        </p:tav>
                                      </p:tavLst>
                                    </p:anim>
                                    <p:anim calcmode="lin" valueType="num">
                                      <p:cBhvr>
                                        <p:cTn id="21" dur="750" fill="hold"/>
                                        <p:tgtEl>
                                          <p:spTgt spid="24"/>
                                        </p:tgtEl>
                                        <p:attrNameLst>
                                          <p:attrName>ppt_h</p:attrName>
                                        </p:attrNameLst>
                                      </p:cBhvr>
                                      <p:tavLst>
                                        <p:tav tm="0">
                                          <p:val>
                                            <p:fltVal val="0"/>
                                          </p:val>
                                        </p:tav>
                                        <p:tav tm="100000">
                                          <p:val>
                                            <p:strVal val="#ppt_h"/>
                                          </p:val>
                                        </p:tav>
                                      </p:tavLst>
                                    </p:anim>
                                    <p:animEffect transition="in" filter="fade">
                                      <p:cBhvr>
                                        <p:cTn id="22"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 name="原创设计师QQ598969553             _3"/>
          <p:cNvSpPr>
            <a:spLocks noChangeArrowheads="1"/>
          </p:cNvSpPr>
          <p:nvPr/>
        </p:nvSpPr>
        <p:spPr bwMode="auto">
          <a:xfrm>
            <a:off x="463550" y="194692"/>
            <a:ext cx="5129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anose="020B0806030902050204" pitchFamily="34" charset="0"/>
                <a:ea typeface="微软雅黑" panose="020B0503020204020204" pitchFamily="34" charset="-122"/>
                <a:cs typeface="宋体" panose="02010600030101010101" pitchFamily="2" charset="-122"/>
              </a:rPr>
              <a:t>目录</a:t>
            </a:r>
            <a:endParaRPr lang="en-US" altLang="zh-CN" sz="2000" b="1" dirty="0">
              <a:solidFill>
                <a:schemeClr val="accent1"/>
              </a:solidFill>
              <a:latin typeface="Impact" panose="020B0806030902050204" pitchFamily="34" charset="0"/>
              <a:ea typeface="微软雅黑" panose="020B0503020204020204" pitchFamily="34" charset="-122"/>
              <a:cs typeface="宋体" panose="02010600030101010101" pitchFamily="2" charset="-122"/>
            </a:endParaRPr>
          </a:p>
        </p:txBody>
      </p:sp>
      <p:sp>
        <p:nvSpPr>
          <p:cNvPr id="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anose="020B0604020202020204" pitchFamily="34" charset="0"/>
              <a:buNone/>
            </a:pPr>
            <a:r>
              <a:rPr lang="en-US" altLang="zh-CN" sz="800" dirty="0">
                <a:solidFill>
                  <a:srgbClr val="53585E"/>
                </a:solidFill>
                <a:latin typeface="Arial" panose="020B0604020202020204" pitchFamily="34" charset="0"/>
                <a:cs typeface="Arial" panose="020B0604020202020204" pitchFamily="34" charset="0"/>
              </a:rPr>
              <a:t>This is a subtitle for your presentation</a:t>
            </a:r>
            <a:endParaRPr lang="zh-CN" altLang="en-US" sz="800" dirty="0">
              <a:solidFill>
                <a:srgbClr val="53585E"/>
              </a:solidFill>
              <a:latin typeface="Arial" panose="020B0604020202020204" pitchFamily="34" charset="0"/>
              <a:cs typeface="Arial" panose="020B0604020202020204" pitchFamily="34" charset="0"/>
            </a:endParaRPr>
          </a:p>
        </p:txBody>
      </p:sp>
      <p:sp>
        <p:nvSpPr>
          <p:cNvPr id="6" name="原创设计师QQ598969553             _5"/>
          <p:cNvSpPr>
            <a:spLocks noChangeArrowheads="1"/>
          </p:cNvSpPr>
          <p:nvPr/>
        </p:nvSpPr>
        <p:spPr bwMode="auto">
          <a:xfrm>
            <a:off x="1054100" y="194692"/>
            <a:ext cx="11265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zh-CN" sz="2000" dirty="0">
                <a:solidFill>
                  <a:schemeClr val="accent2"/>
                </a:solidFill>
                <a:latin typeface="+mj-lt"/>
                <a:ea typeface="微软雅黑" panose="020B0503020204020204" pitchFamily="34" charset="-122"/>
                <a:cs typeface="宋体" panose="02010600030101010101" pitchFamily="2" charset="-122"/>
              </a:rPr>
              <a:t>CONTENTS</a:t>
            </a:r>
            <a:endParaRPr lang="en-US" altLang="zh-CN" sz="2000" dirty="0">
              <a:solidFill>
                <a:schemeClr val="accent2"/>
              </a:solidFill>
              <a:latin typeface="+mj-lt"/>
              <a:ea typeface="微软雅黑" panose="020B0503020204020204" pitchFamily="34" charset="-122"/>
              <a:cs typeface="宋体" panose="02010600030101010101" pitchFamily="2" charset="-122"/>
            </a:endParaRPr>
          </a:p>
        </p:txBody>
      </p:sp>
      <p:sp>
        <p:nvSpPr>
          <p:cNvPr id="26" name="原创设计师QQ598969553             _6"/>
          <p:cNvSpPr/>
          <p:nvPr/>
        </p:nvSpPr>
        <p:spPr>
          <a:xfrm>
            <a:off x="1818820" y="872262"/>
            <a:ext cx="2184852" cy="1229995"/>
          </a:xfrm>
          <a:prstGeom prst="rect">
            <a:avLst/>
          </a:prstGeom>
        </p:spPr>
        <p:txBody>
          <a:bodyPr wrap="square">
            <a:spAutoFit/>
          </a:bodyPr>
          <a:lstStyle/>
          <a:p>
            <a:pPr>
              <a:lnSpc>
                <a:spcPct val="150000"/>
              </a:lnSpc>
              <a:spcAft>
                <a:spcPts val="600"/>
              </a:spcAft>
            </a:pPr>
            <a:r>
              <a:rPr lang="zh-CN" altLang="en-US" sz="1600" dirty="0">
                <a:solidFill>
                  <a:schemeClr val="tx2"/>
                </a:solidFill>
                <a:latin typeface="微软雅黑" panose="020B0503020204020204" pitchFamily="34" charset="-122"/>
                <a:ea typeface="微软雅黑" panose="020B0503020204020204" pitchFamily="34" charset="-122"/>
              </a:rPr>
              <a:t>易华录发展史</a:t>
            </a:r>
            <a:endParaRPr lang="zh-CN" altLang="en-US" sz="1600" dirty="0">
              <a:solidFill>
                <a:schemeClr val="tx2"/>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我们成立于2001年4月，是以央企为背景的上市公司，易华录旗下拥有三十余家子分公司</a:t>
            </a:r>
            <a:endPar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7" name="原创设计师QQ598969553             _7"/>
          <p:cNvSpPr/>
          <p:nvPr/>
        </p:nvSpPr>
        <p:spPr>
          <a:xfrm>
            <a:off x="1800860" y="2376805"/>
            <a:ext cx="2221230" cy="1460500"/>
          </a:xfrm>
          <a:prstGeom prst="rect">
            <a:avLst/>
          </a:prstGeom>
        </p:spPr>
        <p:txBody>
          <a:bodyPr wrap="square">
            <a:spAutoFit/>
          </a:bodyPr>
          <a:lstStyle/>
          <a:p>
            <a:pPr>
              <a:lnSpc>
                <a:spcPct val="150000"/>
              </a:lnSpc>
              <a:spcAft>
                <a:spcPts val="600"/>
              </a:spcAft>
            </a:pPr>
            <a:r>
              <a:rPr lang="zh-CN" altLang="en-US" sz="1600" dirty="0">
                <a:solidFill>
                  <a:schemeClr val="tx2"/>
                </a:solidFill>
                <a:latin typeface="微软雅黑" panose="020B0503020204020204" pitchFamily="34" charset="-122"/>
                <a:ea typeface="微软雅黑" panose="020B0503020204020204" pitchFamily="34" charset="-122"/>
              </a:rPr>
              <a:t>企业文化</a:t>
            </a:r>
            <a:endParaRPr lang="zh-CN" altLang="en-US" sz="1600" dirty="0">
              <a:solidFill>
                <a:schemeClr val="tx2"/>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易华录公司秉承"高效、务实、创新、规范"的企业精神，坚持“尊重人、培养人、依靠人、满足人”的企业理念</a:t>
            </a:r>
            <a:endPar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8" name="原创设计师QQ598969553             _8"/>
          <p:cNvSpPr/>
          <p:nvPr/>
        </p:nvSpPr>
        <p:spPr>
          <a:xfrm>
            <a:off x="1847876" y="3837253"/>
            <a:ext cx="2220124" cy="998855"/>
          </a:xfrm>
          <a:prstGeom prst="rect">
            <a:avLst/>
          </a:prstGeom>
        </p:spPr>
        <p:txBody>
          <a:bodyPr wrap="square">
            <a:spAutoFit/>
          </a:bodyPr>
          <a:lstStyle/>
          <a:p>
            <a:pPr>
              <a:lnSpc>
                <a:spcPct val="150000"/>
              </a:lnSpc>
              <a:spcAft>
                <a:spcPts val="600"/>
              </a:spcAft>
            </a:pPr>
            <a:r>
              <a:rPr lang="zh-CN" altLang="en-US" sz="1600" dirty="0">
                <a:solidFill>
                  <a:schemeClr val="tx2"/>
                </a:solidFill>
                <a:latin typeface="微软雅黑" panose="020B0503020204020204" pitchFamily="34" charset="-122"/>
                <a:ea typeface="微软雅黑" panose="020B0503020204020204" pitchFamily="34" charset="-122"/>
              </a:rPr>
              <a:t>核心业务或战略的理解 </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sym typeface="+mn-ea"/>
              </a:rPr>
              <a:t>“1+3”发展战略，数据湖，大交通，大安全，大健康</a:t>
            </a:r>
            <a:endPar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cxnSp>
        <p:nvCxnSpPr>
          <p:cNvPr id="33" name="原创设计师QQ598969553             _9"/>
          <p:cNvCxnSpPr/>
          <p:nvPr/>
        </p:nvCxnSpPr>
        <p:spPr>
          <a:xfrm>
            <a:off x="1710820" y="1437634"/>
            <a:ext cx="0" cy="1373156"/>
          </a:xfrm>
          <a:prstGeom prst="line">
            <a:avLst/>
          </a:prstGeom>
          <a:ln w="12700" cap="rnd">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原创设计师QQ598969553             _10"/>
          <p:cNvCxnSpPr/>
          <p:nvPr/>
        </p:nvCxnSpPr>
        <p:spPr>
          <a:xfrm>
            <a:off x="1710820" y="2918790"/>
            <a:ext cx="0" cy="1373156"/>
          </a:xfrm>
          <a:prstGeom prst="line">
            <a:avLst/>
          </a:prstGeom>
          <a:ln w="12700" cap="rnd">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原创设计师QQ598969553             _11"/>
          <p:cNvSpPr/>
          <p:nvPr/>
        </p:nvSpPr>
        <p:spPr>
          <a:xfrm>
            <a:off x="461000" y="1218861"/>
            <a:ext cx="1050288" cy="338554"/>
          </a:xfrm>
          <a:prstGeom prst="rect">
            <a:avLst/>
          </a:prstGeom>
          <a:solidFill>
            <a:schemeClr val="accent2"/>
          </a:solidFill>
        </p:spPr>
        <p:txBody>
          <a:bodyPr wrap="none">
            <a:spAutoFit/>
          </a:bodyPr>
          <a:lstStyle/>
          <a:p>
            <a:pPr algn="r">
              <a:spcAft>
                <a:spcPts val="600"/>
              </a:spcAft>
            </a:pPr>
            <a:r>
              <a:rPr lang="en-US" altLang="zh-CN" sz="1600" dirty="0">
                <a:solidFill>
                  <a:schemeClr val="bg1"/>
                </a:solidFill>
                <a:ea typeface="微软雅黑" panose="020B0503020204020204" pitchFamily="34" charset="-122"/>
              </a:rPr>
              <a:t>PART 01</a:t>
            </a:r>
            <a:endParaRPr lang="zh-CN" altLang="en-US" sz="1600" dirty="0">
              <a:solidFill>
                <a:schemeClr val="bg1"/>
              </a:solidFill>
              <a:ea typeface="微软雅黑" panose="020B0503020204020204" pitchFamily="34" charset="-122"/>
            </a:endParaRPr>
          </a:p>
        </p:txBody>
      </p:sp>
      <p:sp>
        <p:nvSpPr>
          <p:cNvPr id="42" name="原创设计师QQ598969553             _12"/>
          <p:cNvSpPr/>
          <p:nvPr/>
        </p:nvSpPr>
        <p:spPr>
          <a:xfrm>
            <a:off x="464206" y="2701555"/>
            <a:ext cx="1047082" cy="338554"/>
          </a:xfrm>
          <a:prstGeom prst="rect">
            <a:avLst/>
          </a:prstGeom>
          <a:solidFill>
            <a:schemeClr val="accent2"/>
          </a:solidFill>
        </p:spPr>
        <p:txBody>
          <a:bodyPr wrap="none">
            <a:spAutoFit/>
          </a:bodyPr>
          <a:lstStyle/>
          <a:p>
            <a:pPr algn="r">
              <a:spcAft>
                <a:spcPts val="600"/>
              </a:spcAft>
            </a:pPr>
            <a:r>
              <a:rPr lang="en-US" altLang="zh-CN" sz="1600" dirty="0">
                <a:solidFill>
                  <a:schemeClr val="bg1"/>
                </a:solidFill>
                <a:ea typeface="微软雅黑" panose="020B0503020204020204" pitchFamily="34" charset="-122"/>
              </a:rPr>
              <a:t>PART 02</a:t>
            </a:r>
            <a:endParaRPr lang="zh-CN" altLang="en-US" sz="1600" dirty="0">
              <a:solidFill>
                <a:schemeClr val="bg1"/>
              </a:solidFill>
              <a:ea typeface="微软雅黑" panose="020B0503020204020204" pitchFamily="34" charset="-122"/>
            </a:endParaRPr>
          </a:p>
        </p:txBody>
      </p:sp>
      <p:sp>
        <p:nvSpPr>
          <p:cNvPr id="43" name="原创设计师QQ598969553             _13"/>
          <p:cNvSpPr/>
          <p:nvPr/>
        </p:nvSpPr>
        <p:spPr>
          <a:xfrm>
            <a:off x="462603" y="4183852"/>
            <a:ext cx="1048685" cy="338554"/>
          </a:xfrm>
          <a:prstGeom prst="rect">
            <a:avLst/>
          </a:prstGeom>
          <a:solidFill>
            <a:schemeClr val="accent2"/>
          </a:solidFill>
        </p:spPr>
        <p:txBody>
          <a:bodyPr wrap="none">
            <a:spAutoFit/>
          </a:bodyPr>
          <a:lstStyle/>
          <a:p>
            <a:pPr algn="r">
              <a:spcAft>
                <a:spcPts val="600"/>
              </a:spcAft>
            </a:pPr>
            <a:r>
              <a:rPr lang="en-US" altLang="zh-CN" sz="1600" dirty="0">
                <a:solidFill>
                  <a:schemeClr val="bg1"/>
                </a:solidFill>
                <a:ea typeface="微软雅黑" panose="020B0503020204020204" pitchFamily="34" charset="-122"/>
              </a:rPr>
              <a:t>PART 03</a:t>
            </a:r>
            <a:endParaRPr lang="zh-CN" altLang="en-US" sz="1600" dirty="0">
              <a:solidFill>
                <a:schemeClr val="bg1"/>
              </a:solidFill>
              <a:ea typeface="微软雅黑" panose="020B0503020204020204" pitchFamily="34" charset="-122"/>
            </a:endParaRPr>
          </a:p>
        </p:txBody>
      </p:sp>
      <p:sp>
        <p:nvSpPr>
          <p:cNvPr id="44" name="原创设计师QQ598969553             _14"/>
          <p:cNvSpPr/>
          <p:nvPr/>
        </p:nvSpPr>
        <p:spPr>
          <a:xfrm>
            <a:off x="5868000" y="872262"/>
            <a:ext cx="2249179" cy="998855"/>
          </a:xfrm>
          <a:prstGeom prst="rect">
            <a:avLst/>
          </a:prstGeom>
        </p:spPr>
        <p:txBody>
          <a:bodyPr wrap="square">
            <a:spAutoFit/>
          </a:bodyPr>
          <a:lstStyle/>
          <a:p>
            <a:pPr>
              <a:lnSpc>
                <a:spcPct val="150000"/>
              </a:lnSpc>
              <a:spcAft>
                <a:spcPts val="600"/>
              </a:spcAft>
            </a:pPr>
            <a:r>
              <a:rPr lang="zh-CN" altLang="en-US" sz="1600" dirty="0">
                <a:solidFill>
                  <a:schemeClr val="tx2"/>
                </a:solidFill>
                <a:latin typeface="微软雅黑" panose="020B0503020204020204" pitchFamily="34" charset="-122"/>
                <a:ea typeface="微软雅黑" panose="020B0503020204020204" pitchFamily="34" charset="-122"/>
              </a:rPr>
              <a:t>职业规划</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近两年在技术领域有所成就。如：架构师</a:t>
            </a:r>
            <a:endPar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49" name="原创设计师QQ598969553             _19"/>
          <p:cNvSpPr/>
          <p:nvPr/>
        </p:nvSpPr>
        <p:spPr>
          <a:xfrm>
            <a:off x="4510180" y="1218861"/>
            <a:ext cx="1050288" cy="338554"/>
          </a:xfrm>
          <a:prstGeom prst="rect">
            <a:avLst/>
          </a:prstGeom>
          <a:solidFill>
            <a:schemeClr val="accent2"/>
          </a:solidFill>
        </p:spPr>
        <p:txBody>
          <a:bodyPr wrap="none">
            <a:spAutoFit/>
          </a:bodyPr>
          <a:lstStyle/>
          <a:p>
            <a:pPr algn="r">
              <a:spcAft>
                <a:spcPts val="600"/>
              </a:spcAft>
            </a:pPr>
            <a:r>
              <a:rPr lang="en-US" altLang="zh-CN" sz="1600" dirty="0">
                <a:solidFill>
                  <a:schemeClr val="bg1"/>
                </a:solidFill>
                <a:ea typeface="微软雅黑" panose="020B0503020204020204" pitchFamily="34" charset="-122"/>
              </a:rPr>
              <a:t>PART 04</a:t>
            </a:r>
            <a:endParaRPr lang="zh-CN" altLang="en-US" sz="1600" dirty="0">
              <a:solidFill>
                <a:schemeClr val="bg1"/>
              </a:solidFill>
              <a:ea typeface="微软雅黑" panose="020B0503020204020204" pitchFamily="34" charset="-122"/>
            </a:endParaRPr>
          </a:p>
        </p:txBody>
      </p:sp>
      <p:sp>
        <p:nvSpPr>
          <p:cNvPr id="52" name="原创设计师QQ598969553             _22"/>
          <p:cNvSpPr/>
          <p:nvPr/>
        </p:nvSpPr>
        <p:spPr>
          <a:xfrm>
            <a:off x="1637770" y="132328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3" name="原创设计师QQ598969553             _23"/>
          <p:cNvSpPr/>
          <p:nvPr/>
        </p:nvSpPr>
        <p:spPr>
          <a:xfrm>
            <a:off x="1637770" y="2804440"/>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4" name="原创设计师QQ598969553             _24"/>
          <p:cNvSpPr/>
          <p:nvPr/>
        </p:nvSpPr>
        <p:spPr>
          <a:xfrm>
            <a:off x="1637770" y="428559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5" name="原创设计师QQ598969553             _25"/>
          <p:cNvSpPr/>
          <p:nvPr/>
        </p:nvSpPr>
        <p:spPr>
          <a:xfrm>
            <a:off x="5686950" y="132328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29" name="Picture 64"/>
          <p:cNvPicPr>
            <a:picLocks noGrp="1" noSelect="1" noRot="1" noChangeAspect="1" noMove="1" noResize="1" noChangeShapeType="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原创设计师QQ598969553             _20"/>
          <p:cNvSpPr/>
          <p:nvPr/>
        </p:nvSpPr>
        <p:spPr>
          <a:xfrm>
            <a:off x="4511783" y="2701555"/>
            <a:ext cx="1048685" cy="338554"/>
          </a:xfrm>
          <a:prstGeom prst="rect">
            <a:avLst/>
          </a:prstGeom>
          <a:solidFill>
            <a:schemeClr val="accent2"/>
          </a:solidFill>
        </p:spPr>
        <p:txBody>
          <a:bodyPr wrap="none">
            <a:spAutoFit/>
          </a:bodyPr>
          <a:p>
            <a:pPr algn="r">
              <a:spcAft>
                <a:spcPts val="600"/>
              </a:spcAft>
            </a:pPr>
            <a:r>
              <a:rPr lang="en-US" altLang="zh-CN" sz="1600" dirty="0">
                <a:solidFill>
                  <a:schemeClr val="bg1"/>
                </a:solidFill>
                <a:ea typeface="微软雅黑" panose="020B0503020204020204" pitchFamily="34" charset="-122"/>
              </a:rPr>
              <a:t>PART 05</a:t>
            </a:r>
            <a:endParaRPr lang="zh-CN" altLang="en-US" sz="1600" dirty="0">
              <a:solidFill>
                <a:schemeClr val="bg1"/>
              </a:solidFill>
              <a:ea typeface="微软雅黑" panose="020B0503020204020204" pitchFamily="34" charset="-122"/>
            </a:endParaRPr>
          </a:p>
        </p:txBody>
      </p:sp>
      <p:cxnSp>
        <p:nvCxnSpPr>
          <p:cNvPr id="8" name="原创设计师QQ598969553             _17"/>
          <p:cNvCxnSpPr/>
          <p:nvPr/>
        </p:nvCxnSpPr>
        <p:spPr>
          <a:xfrm>
            <a:off x="5035465" y="1467479"/>
            <a:ext cx="0" cy="1373156"/>
          </a:xfrm>
          <a:prstGeom prst="line">
            <a:avLst/>
          </a:prstGeom>
          <a:ln w="12700" cap="rnd">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原创设计师QQ598969553             _26"/>
          <p:cNvSpPr/>
          <p:nvPr/>
        </p:nvSpPr>
        <p:spPr>
          <a:xfrm>
            <a:off x="5686950" y="2804440"/>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sp>
        <p:nvSpPr>
          <p:cNvPr id="10" name="原创设计师QQ598969553             _15"/>
          <p:cNvSpPr/>
          <p:nvPr/>
        </p:nvSpPr>
        <p:spPr>
          <a:xfrm>
            <a:off x="5868000" y="2354956"/>
            <a:ext cx="2184851" cy="998855"/>
          </a:xfrm>
          <a:prstGeom prst="rect">
            <a:avLst/>
          </a:prstGeom>
        </p:spPr>
        <p:txBody>
          <a:bodyPr wrap="square">
            <a:spAutoFit/>
          </a:bodyPr>
          <a:p>
            <a:pPr>
              <a:lnSpc>
                <a:spcPct val="150000"/>
              </a:lnSpc>
              <a:spcAft>
                <a:spcPts val="600"/>
              </a:spcAft>
            </a:pPr>
            <a:r>
              <a:rPr lang="zh-CN" altLang="en-US" sz="1600" dirty="0">
                <a:solidFill>
                  <a:schemeClr val="tx2"/>
                </a:solidFill>
                <a:latin typeface="微软雅黑" panose="020B0503020204020204" pitchFamily="34" charset="-122"/>
                <a:ea typeface="微软雅黑" panose="020B0503020204020204" pitchFamily="34" charset="-122"/>
              </a:rPr>
              <a:t>工作规划</a:t>
            </a:r>
            <a:endParaRPr lang="zh-CN" altLang="en-US" sz="1600" dirty="0">
              <a:solidFill>
                <a:schemeClr val="tx2"/>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完成领导的给予的任务以及自主学习</a:t>
            </a:r>
            <a:endPar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300"/>
                                        <p:tgtEl>
                                          <p:spTgt spid="4"/>
                                        </p:tgtEl>
                                      </p:cBhvr>
                                    </p:animEffect>
                                    <p:anim calcmode="lin" valueType="num">
                                      <p:cBhvr>
                                        <p:cTn id="20" dur="300" fill="hold"/>
                                        <p:tgtEl>
                                          <p:spTgt spid="4"/>
                                        </p:tgtEl>
                                        <p:attrNameLst>
                                          <p:attrName>ppt_x</p:attrName>
                                        </p:attrNameLst>
                                      </p:cBhvr>
                                      <p:tavLst>
                                        <p:tav tm="0">
                                          <p:val>
                                            <p:strVal val="#ppt_x"/>
                                          </p:val>
                                        </p:tav>
                                        <p:tav tm="100000">
                                          <p:val>
                                            <p:strVal val="#ppt_x"/>
                                          </p:val>
                                        </p:tav>
                                      </p:tavLst>
                                    </p:anim>
                                    <p:anim calcmode="lin" valueType="num">
                                      <p:cBhvr>
                                        <p:cTn id="21" dur="3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300"/>
                                        <p:tgtEl>
                                          <p:spTgt spid="5"/>
                                        </p:tgtEl>
                                      </p:cBhvr>
                                    </p:animEffect>
                                    <p:anim calcmode="lin" valueType="num">
                                      <p:cBhvr>
                                        <p:cTn id="25" dur="300" fill="hold"/>
                                        <p:tgtEl>
                                          <p:spTgt spid="5"/>
                                        </p:tgtEl>
                                        <p:attrNameLst>
                                          <p:attrName>ppt_x</p:attrName>
                                        </p:attrNameLst>
                                      </p:cBhvr>
                                      <p:tavLst>
                                        <p:tav tm="0">
                                          <p:val>
                                            <p:strVal val="#ppt_x"/>
                                          </p:val>
                                        </p:tav>
                                        <p:tav tm="100000">
                                          <p:val>
                                            <p:strVal val="#ppt_x"/>
                                          </p:val>
                                        </p:tav>
                                      </p:tavLst>
                                    </p:anim>
                                    <p:anim calcmode="lin" valueType="num">
                                      <p:cBhvr>
                                        <p:cTn id="26" dur="300" fill="hold"/>
                                        <p:tgtEl>
                                          <p:spTgt spid="5"/>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7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300"/>
                                        <p:tgtEl>
                                          <p:spTgt spid="6"/>
                                        </p:tgtEl>
                                      </p:cBhvr>
                                    </p:animEffect>
                                    <p:anim calcmode="lin" valueType="num">
                                      <p:cBhvr>
                                        <p:cTn id="30" dur="300" fill="hold"/>
                                        <p:tgtEl>
                                          <p:spTgt spid="6"/>
                                        </p:tgtEl>
                                        <p:attrNameLst>
                                          <p:attrName>ppt_x</p:attrName>
                                        </p:attrNameLst>
                                      </p:cBhvr>
                                      <p:tavLst>
                                        <p:tav tm="0">
                                          <p:val>
                                            <p:strVal val="#ppt_x"/>
                                          </p:val>
                                        </p:tav>
                                        <p:tav tm="100000">
                                          <p:val>
                                            <p:strVal val="#ppt_x"/>
                                          </p:val>
                                        </p:tav>
                                      </p:tavLst>
                                    </p:anim>
                                    <p:anim calcmode="lin" valueType="num">
                                      <p:cBhvr>
                                        <p:cTn id="31" dur="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 name="原创设计师QQ598969553             _3"/>
          <p:cNvSpPr>
            <a:spLocks noChangeArrowheads="1"/>
          </p:cNvSpPr>
          <p:nvPr/>
        </p:nvSpPr>
        <p:spPr bwMode="auto">
          <a:xfrm>
            <a:off x="463550" y="19469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anose="020B0806030902050204" pitchFamily="34" charset="0"/>
                <a:ea typeface="微软雅黑" panose="020B0503020204020204" pitchFamily="34" charset="-122"/>
                <a:cs typeface="宋体" panose="02010600030101010101" pitchFamily="2" charset="-122"/>
              </a:rPr>
              <a:t>发展</a:t>
            </a:r>
            <a:r>
              <a:rPr lang="zh-CN" altLang="en-US" sz="2000" b="1" dirty="0">
                <a:solidFill>
                  <a:schemeClr val="accent2"/>
                </a:solidFill>
                <a:latin typeface="Impact" panose="020B0806030902050204" pitchFamily="34" charset="0"/>
                <a:ea typeface="微软雅黑" panose="020B0503020204020204" pitchFamily="34" charset="-122"/>
                <a:cs typeface="宋体" panose="02010600030101010101" pitchFamily="2" charset="-122"/>
              </a:rPr>
              <a:t>历程</a:t>
            </a:r>
            <a:endParaRPr lang="en-US" altLang="zh-CN" sz="2000" b="1" dirty="0">
              <a:solidFill>
                <a:schemeClr val="accent2"/>
              </a:solidFill>
              <a:latin typeface="Impact" panose="020B0806030902050204" pitchFamily="34" charset="0"/>
              <a:ea typeface="微软雅黑" panose="020B0503020204020204" pitchFamily="34" charset="-122"/>
              <a:cs typeface="宋体" panose="02010600030101010101" pitchFamily="2" charset="-122"/>
            </a:endParaRPr>
          </a:p>
        </p:txBody>
      </p:sp>
      <p:sp>
        <p:nvSpPr>
          <p:cNvPr id="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anose="020B0604020202020204" pitchFamily="34" charset="0"/>
              <a:buNone/>
            </a:pPr>
            <a:r>
              <a:rPr lang="en-US" altLang="zh-CN" sz="800" dirty="0">
                <a:solidFill>
                  <a:srgbClr val="53585E"/>
                </a:solidFill>
                <a:latin typeface="Arial" panose="020B0604020202020204" pitchFamily="34" charset="0"/>
                <a:cs typeface="Arial" panose="020B0604020202020204" pitchFamily="34" charset="0"/>
              </a:rPr>
              <a:t>This is a subtitle for your presentation</a:t>
            </a:r>
            <a:endParaRPr lang="zh-CN" altLang="en-US" sz="800" dirty="0">
              <a:solidFill>
                <a:srgbClr val="53585E"/>
              </a:solidFill>
              <a:latin typeface="Arial" panose="020B0604020202020204" pitchFamily="34" charset="0"/>
              <a:cs typeface="Arial" panose="020B0604020202020204" pitchFamily="34" charset="0"/>
            </a:endParaRPr>
          </a:p>
        </p:txBody>
      </p:sp>
      <p:sp>
        <p:nvSpPr>
          <p:cNvPr id="6" name="原创设计师QQ598969553             _5"/>
          <p:cNvSpPr/>
          <p:nvPr/>
        </p:nvSpPr>
        <p:spPr>
          <a:xfrm>
            <a:off x="4211960" y="1202804"/>
            <a:ext cx="720080" cy="720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2001</a:t>
            </a:r>
            <a:endParaRPr lang="zh-CN" altLang="en-US" sz="1200" dirty="0"/>
          </a:p>
        </p:txBody>
      </p:sp>
      <p:cxnSp>
        <p:nvCxnSpPr>
          <p:cNvPr id="8" name="原创设计师QQ598969553             _6"/>
          <p:cNvCxnSpPr>
            <a:stCxn id="6" idx="2"/>
            <a:endCxn id="23" idx="0"/>
          </p:cNvCxnSpPr>
          <p:nvPr/>
        </p:nvCxnSpPr>
        <p:spPr>
          <a:xfrm>
            <a:off x="4572000" y="1922884"/>
            <a:ext cx="0" cy="1659455"/>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原创设计师QQ598969553             _7"/>
          <p:cNvCxnSpPr>
            <a:stCxn id="6" idx="1"/>
          </p:cNvCxnSpPr>
          <p:nvPr/>
        </p:nvCxnSpPr>
        <p:spPr>
          <a:xfrm flipH="1">
            <a:off x="3923928" y="1562844"/>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原创设计师QQ598969553             _8"/>
          <p:cNvSpPr/>
          <p:nvPr/>
        </p:nvSpPr>
        <p:spPr>
          <a:xfrm>
            <a:off x="1403350" y="1074420"/>
            <a:ext cx="2376170" cy="2941320"/>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13" name="原创设计师QQ598969553             _10"/>
          <p:cNvCxnSpPr/>
          <p:nvPr/>
        </p:nvCxnSpPr>
        <p:spPr>
          <a:xfrm>
            <a:off x="1489472" y="1562844"/>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原创设计师QQ598969553             _11"/>
          <p:cNvSpPr>
            <a:spLocks noChangeArrowheads="1"/>
          </p:cNvSpPr>
          <p:nvPr/>
        </p:nvSpPr>
        <p:spPr bwMode="auto">
          <a:xfrm>
            <a:off x="1489472" y="1301149"/>
            <a:ext cx="1426344" cy="21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en-US" altLang="zh-CN" sz="1100" dirty="0">
                <a:solidFill>
                  <a:schemeClr val="tx1">
                    <a:lumMod val="75000"/>
                    <a:lumOff val="25000"/>
                  </a:schemeClr>
                </a:solidFill>
                <a:cs typeface="Arial" panose="020B0604020202020204" pitchFamily="34" charset="0"/>
              </a:rPr>
              <a:t>2001年的4月30日</a:t>
            </a:r>
            <a:endParaRPr lang="en-US" altLang="zh-CN" sz="1100" dirty="0">
              <a:solidFill>
                <a:schemeClr val="tx1">
                  <a:lumMod val="75000"/>
                  <a:lumOff val="25000"/>
                </a:schemeClr>
              </a:solidFill>
              <a:cs typeface="Arial" panose="020B0604020202020204" pitchFamily="34" charset="0"/>
            </a:endParaRPr>
          </a:p>
        </p:txBody>
      </p:sp>
      <p:sp>
        <p:nvSpPr>
          <p:cNvPr id="15" name="原创设计师QQ598969553             _12"/>
          <p:cNvSpPr>
            <a:spLocks noChangeArrowheads="1"/>
          </p:cNvSpPr>
          <p:nvPr/>
        </p:nvSpPr>
        <p:spPr bwMode="auto">
          <a:xfrm>
            <a:off x="1489472" y="1617379"/>
            <a:ext cx="2218432"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en-US" altLang="zh-CN" sz="1000" dirty="0">
                <a:solidFill>
                  <a:srgbClr val="53585E"/>
                </a:solidFill>
                <a:cs typeface="Arial" panose="020B0604020202020204" pitchFamily="34" charset="0"/>
              </a:rPr>
              <a:t>  </a:t>
            </a:r>
            <a:r>
              <a:rPr lang="en-US" altLang="zh-CN" sz="1200" dirty="0">
                <a:solidFill>
                  <a:srgbClr val="53585E"/>
                </a:solidFill>
                <a:cs typeface="Arial" panose="020B0604020202020204" pitchFamily="34" charset="0"/>
              </a:rPr>
              <a:t>   </a:t>
            </a:r>
            <a:r>
              <a:rPr lang="zh-CN" sz="1200" dirty="0">
                <a:solidFill>
                  <a:srgbClr val="53585E"/>
                </a:solidFill>
                <a:cs typeface="Arial" panose="020B0604020202020204" pitchFamily="34" charset="0"/>
              </a:rPr>
              <a:t>林总和几个年轻的伙伴</a:t>
            </a:r>
            <a:r>
              <a:rPr sz="1200" dirty="0">
                <a:solidFill>
                  <a:srgbClr val="53585E"/>
                </a:solidFill>
                <a:cs typeface="Arial" panose="020B0604020202020204" pitchFamily="34" charset="0"/>
              </a:rPr>
              <a:t>开始了他们雄心勃勃的创业之路，</a:t>
            </a:r>
            <a:r>
              <a:rPr lang="zh-CN" sz="1200" dirty="0">
                <a:solidFill>
                  <a:srgbClr val="53585E"/>
                </a:solidFill>
                <a:cs typeface="Arial" panose="020B0604020202020204" pitchFamily="34" charset="0"/>
              </a:rPr>
              <a:t>也汽车维修等为主的公司，公司名称： 汉易威。</a:t>
            </a:r>
            <a:endParaRPr lang="zh-CN" sz="1200" dirty="0">
              <a:solidFill>
                <a:srgbClr val="53585E"/>
              </a:solidFill>
              <a:cs typeface="Arial" panose="020B0604020202020204" pitchFamily="34" charset="0"/>
            </a:endParaRPr>
          </a:p>
        </p:txBody>
      </p:sp>
      <p:sp>
        <p:nvSpPr>
          <p:cNvPr id="23" name="原创设计师QQ598969553             _13"/>
          <p:cNvSpPr/>
          <p:nvPr/>
        </p:nvSpPr>
        <p:spPr>
          <a:xfrm>
            <a:off x="4211960" y="3582339"/>
            <a:ext cx="720080" cy="72008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2005</a:t>
            </a:r>
            <a:endParaRPr lang="zh-CN" altLang="en-US" sz="1200" dirty="0"/>
          </a:p>
        </p:txBody>
      </p:sp>
      <p:cxnSp>
        <p:nvCxnSpPr>
          <p:cNvPr id="24" name="原创设计师QQ598969553             _14"/>
          <p:cNvCxnSpPr/>
          <p:nvPr/>
        </p:nvCxnSpPr>
        <p:spPr>
          <a:xfrm flipH="1">
            <a:off x="4932040" y="3942379"/>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原创设计师QQ598969553             _15"/>
          <p:cNvSpPr/>
          <p:nvPr/>
        </p:nvSpPr>
        <p:spPr>
          <a:xfrm>
            <a:off x="5286375" y="1617345"/>
            <a:ext cx="2376170" cy="3392170"/>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27" name="原创设计师QQ598969553             _17"/>
          <p:cNvCxnSpPr/>
          <p:nvPr/>
        </p:nvCxnSpPr>
        <p:spPr>
          <a:xfrm>
            <a:off x="5364877" y="2142154"/>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原创设计师QQ598969553             _18"/>
          <p:cNvSpPr>
            <a:spLocks noChangeArrowheads="1"/>
          </p:cNvSpPr>
          <p:nvPr/>
        </p:nvSpPr>
        <p:spPr bwMode="auto">
          <a:xfrm>
            <a:off x="5444252" y="1823944"/>
            <a:ext cx="1426344" cy="21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en-US" altLang="zh-CN" sz="1100" dirty="0">
                <a:solidFill>
                  <a:schemeClr val="tx1">
                    <a:lumMod val="75000"/>
                    <a:lumOff val="25000"/>
                  </a:schemeClr>
                </a:solidFill>
                <a:cs typeface="Arial" panose="020B0604020202020204" pitchFamily="34" charset="0"/>
              </a:rPr>
              <a:t>2005</a:t>
            </a:r>
            <a:r>
              <a:rPr lang="zh-CN" altLang="en-US" sz="1100" dirty="0">
                <a:solidFill>
                  <a:schemeClr val="tx1">
                    <a:lumMod val="75000"/>
                    <a:lumOff val="25000"/>
                  </a:schemeClr>
                </a:solidFill>
                <a:cs typeface="Arial" panose="020B0604020202020204" pitchFamily="34" charset="0"/>
              </a:rPr>
              <a:t>年</a:t>
            </a:r>
            <a:endParaRPr lang="zh-CN" altLang="en-US" sz="1100" dirty="0">
              <a:solidFill>
                <a:schemeClr val="tx1">
                  <a:lumMod val="75000"/>
                  <a:lumOff val="25000"/>
                </a:schemeClr>
              </a:solidFill>
              <a:cs typeface="Arial" panose="020B0604020202020204" pitchFamily="34" charset="0"/>
            </a:endParaRPr>
          </a:p>
        </p:txBody>
      </p:sp>
      <p:sp>
        <p:nvSpPr>
          <p:cNvPr id="29" name="原创设计师QQ598969553             _19"/>
          <p:cNvSpPr>
            <a:spLocks noChangeArrowheads="1"/>
          </p:cNvSpPr>
          <p:nvPr/>
        </p:nvSpPr>
        <p:spPr bwMode="auto">
          <a:xfrm>
            <a:off x="5364877" y="2277969"/>
            <a:ext cx="2218432"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en-US" altLang="zh-CN" sz="1000" dirty="0">
                <a:solidFill>
                  <a:srgbClr val="53585E"/>
                </a:solidFill>
                <a:cs typeface="Arial" panose="020B0604020202020204" pitchFamily="34" charset="0"/>
              </a:rPr>
              <a:t>     </a:t>
            </a:r>
            <a:r>
              <a:rPr lang="zh-CN" altLang="en-US" sz="1200" dirty="0">
                <a:solidFill>
                  <a:srgbClr val="53585E"/>
                </a:solidFill>
                <a:cs typeface="Arial" panose="020B0604020202020204" pitchFamily="34" charset="0"/>
              </a:rPr>
              <a:t>全国仅仅几家被李克强总理提名的公司，其中的华录集团，看中的林总创立的易汉威公司，经过商量决定后，林总带领团队加入华录集团成为华录集团的子公司，改名为易华录</a:t>
            </a:r>
            <a:endParaRPr lang="zh-CN" altLang="en-US" sz="1200" dirty="0">
              <a:solidFill>
                <a:srgbClr val="53585E"/>
              </a:solidFill>
              <a:cs typeface="Arial" panose="020B0604020202020204" pitchFamily="34" charset="0"/>
            </a:endParaRPr>
          </a:p>
        </p:txBody>
      </p:sp>
      <p:cxnSp>
        <p:nvCxnSpPr>
          <p:cNvPr id="32" name="原创设计师QQ598969553             _20"/>
          <p:cNvCxnSpPr>
            <a:stCxn id="23" idx="2"/>
          </p:cNvCxnSpPr>
          <p:nvPr/>
        </p:nvCxnSpPr>
        <p:spPr>
          <a:xfrm>
            <a:off x="4572000" y="4302419"/>
            <a:ext cx="0" cy="839494"/>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 name="Picture 64"/>
          <p:cNvPicPr>
            <a:picLocks noGrp="1" noSelect="1" noRot="1" noChangeAspect="1" noMove="1" noResize="1" noChangeShapeType="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300"/>
                                        <p:tgtEl>
                                          <p:spTgt spid="4"/>
                                        </p:tgtEl>
                                      </p:cBhvr>
                                    </p:animEffect>
                                    <p:anim calcmode="lin" valueType="num">
                                      <p:cBhvr>
                                        <p:cTn id="20" dur="300" fill="hold"/>
                                        <p:tgtEl>
                                          <p:spTgt spid="4"/>
                                        </p:tgtEl>
                                        <p:attrNameLst>
                                          <p:attrName>ppt_x</p:attrName>
                                        </p:attrNameLst>
                                      </p:cBhvr>
                                      <p:tavLst>
                                        <p:tav tm="0">
                                          <p:val>
                                            <p:strVal val="#ppt_x"/>
                                          </p:val>
                                        </p:tav>
                                        <p:tav tm="100000">
                                          <p:val>
                                            <p:strVal val="#ppt_x"/>
                                          </p:val>
                                        </p:tav>
                                      </p:tavLst>
                                    </p:anim>
                                    <p:anim calcmode="lin" valueType="num">
                                      <p:cBhvr>
                                        <p:cTn id="21" dur="3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300"/>
                                        <p:tgtEl>
                                          <p:spTgt spid="5"/>
                                        </p:tgtEl>
                                      </p:cBhvr>
                                    </p:animEffect>
                                    <p:anim calcmode="lin" valueType="num">
                                      <p:cBhvr>
                                        <p:cTn id="25" dur="300" fill="hold"/>
                                        <p:tgtEl>
                                          <p:spTgt spid="5"/>
                                        </p:tgtEl>
                                        <p:attrNameLst>
                                          <p:attrName>ppt_x</p:attrName>
                                        </p:attrNameLst>
                                      </p:cBhvr>
                                      <p:tavLst>
                                        <p:tav tm="0">
                                          <p:val>
                                            <p:strVal val="#ppt_x"/>
                                          </p:val>
                                        </p:tav>
                                        <p:tav tm="100000">
                                          <p:val>
                                            <p:strVal val="#ppt_x"/>
                                          </p:val>
                                        </p:tav>
                                      </p:tavLst>
                                    </p:anim>
                                    <p:anim calcmode="lin" valueType="num">
                                      <p:cBhvr>
                                        <p:cTn id="26" dur="300" fill="hold"/>
                                        <p:tgtEl>
                                          <p:spTgt spid="5"/>
                                        </p:tgtEl>
                                        <p:attrNameLst>
                                          <p:attrName>ppt_y</p:attrName>
                                        </p:attrNameLst>
                                      </p:cBhvr>
                                      <p:tavLst>
                                        <p:tav tm="0">
                                          <p:val>
                                            <p:strVal val="#ppt_y+.1"/>
                                          </p:val>
                                        </p:tav>
                                        <p:tav tm="100000">
                                          <p:val>
                                            <p:strVal val="#ppt_y"/>
                                          </p:val>
                                        </p:tav>
                                      </p:tavLst>
                                    </p:anim>
                                  </p:childTnLst>
                                </p:cTn>
                              </p:par>
                              <p:par>
                                <p:cTn id="27" presetID="53" presetClass="entr" presetSubtype="16" fill="hold" grpId="0" nodeType="withEffect">
                                  <p:stCondLst>
                                    <p:cond delay="10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22" presetClass="entr" presetSubtype="2" fill="hold" nodeType="withEffect">
                                  <p:stCondLst>
                                    <p:cond delay="1500"/>
                                  </p:stCondLst>
                                  <p:childTnLst>
                                    <p:set>
                                      <p:cBhvr>
                                        <p:cTn id="33" dur="1" fill="hold">
                                          <p:stCondLst>
                                            <p:cond delay="0"/>
                                          </p:stCondLst>
                                        </p:cTn>
                                        <p:tgtEl>
                                          <p:spTgt spid="18"/>
                                        </p:tgtEl>
                                        <p:attrNameLst>
                                          <p:attrName>style.visibility</p:attrName>
                                        </p:attrNameLst>
                                      </p:cBhvr>
                                      <p:to>
                                        <p:strVal val="visible"/>
                                      </p:to>
                                    </p:set>
                                    <p:animEffect transition="in" filter="wipe(right)">
                                      <p:cBhvr>
                                        <p:cTn id="34" dur="500"/>
                                        <p:tgtEl>
                                          <p:spTgt spid="18"/>
                                        </p:tgtEl>
                                      </p:cBhvr>
                                    </p:animEffect>
                                  </p:childTnLst>
                                </p:cTn>
                              </p:par>
                              <p:par>
                                <p:cTn id="35" presetID="2" presetClass="entr" presetSubtype="8" fill="hold" grpId="0" nodeType="withEffect">
                                  <p:stCondLst>
                                    <p:cond delay="20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200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200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0-#ppt_w/2"/>
                                          </p:val>
                                        </p:tav>
                                        <p:tav tm="100000">
                                          <p:val>
                                            <p:strVal val="#ppt_x"/>
                                          </p:val>
                                        </p:tav>
                                      </p:tavLst>
                                    </p:anim>
                                    <p:anim calcmode="lin" valueType="num">
                                      <p:cBhvr additive="base">
                                        <p:cTn id="46" dur="50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200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0-#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par>
                                <p:cTn id="51" presetID="22" presetClass="entr" presetSubtype="1" fill="hold" nodeType="withEffect">
                                  <p:stCondLst>
                                    <p:cond delay="2500"/>
                                  </p:stCondLst>
                                  <p:childTnLst>
                                    <p:set>
                                      <p:cBhvr>
                                        <p:cTn id="52" dur="1" fill="hold">
                                          <p:stCondLst>
                                            <p:cond delay="0"/>
                                          </p:stCondLst>
                                        </p:cTn>
                                        <p:tgtEl>
                                          <p:spTgt spid="8"/>
                                        </p:tgtEl>
                                        <p:attrNameLst>
                                          <p:attrName>style.visibility</p:attrName>
                                        </p:attrNameLst>
                                      </p:cBhvr>
                                      <p:to>
                                        <p:strVal val="visible"/>
                                      </p:to>
                                    </p:set>
                                    <p:animEffect transition="in" filter="wipe(up)">
                                      <p:cBhvr>
                                        <p:cTn id="53" dur="500"/>
                                        <p:tgtEl>
                                          <p:spTgt spid="8"/>
                                        </p:tgtEl>
                                      </p:cBhvr>
                                    </p:animEffect>
                                  </p:childTnLst>
                                </p:cTn>
                              </p:par>
                              <p:par>
                                <p:cTn id="54" presetID="53" presetClass="entr" presetSubtype="16" fill="hold" grpId="0" nodeType="withEffect">
                                  <p:stCondLst>
                                    <p:cond delay="300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par>
                                <p:cTn id="59" presetID="22" presetClass="entr" presetSubtype="8" fill="hold" nodeType="withEffect">
                                  <p:stCondLst>
                                    <p:cond delay="350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 presetClass="entr" presetSubtype="2" fill="hold" grpId="0" nodeType="withEffect">
                                  <p:stCondLst>
                                    <p:cond delay="400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500" fill="hold"/>
                                        <p:tgtEl>
                                          <p:spTgt spid="25"/>
                                        </p:tgtEl>
                                        <p:attrNameLst>
                                          <p:attrName>ppt_x</p:attrName>
                                        </p:attrNameLst>
                                      </p:cBhvr>
                                      <p:tavLst>
                                        <p:tav tm="0">
                                          <p:val>
                                            <p:strVal val="1+#ppt_w/2"/>
                                          </p:val>
                                        </p:tav>
                                        <p:tav tm="100000">
                                          <p:val>
                                            <p:strVal val="#ppt_x"/>
                                          </p:val>
                                        </p:tav>
                                      </p:tavLst>
                                    </p:anim>
                                    <p:anim calcmode="lin" valueType="num">
                                      <p:cBhvr additive="base">
                                        <p:cTn id="65" dur="500" fill="hold"/>
                                        <p:tgtEl>
                                          <p:spTgt spid="25"/>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400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fill="hold"/>
                                        <p:tgtEl>
                                          <p:spTgt spid="28"/>
                                        </p:tgtEl>
                                        <p:attrNameLst>
                                          <p:attrName>ppt_x</p:attrName>
                                        </p:attrNameLst>
                                      </p:cBhvr>
                                      <p:tavLst>
                                        <p:tav tm="0">
                                          <p:val>
                                            <p:strVal val="1+#ppt_w/2"/>
                                          </p:val>
                                        </p:tav>
                                        <p:tav tm="100000">
                                          <p:val>
                                            <p:strVal val="#ppt_x"/>
                                          </p:val>
                                        </p:tav>
                                      </p:tavLst>
                                    </p:anim>
                                    <p:anim calcmode="lin" valueType="num">
                                      <p:cBhvr additive="base">
                                        <p:cTn id="69" dur="500" fill="hold"/>
                                        <p:tgtEl>
                                          <p:spTgt spid="28"/>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400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1+#ppt_w/2"/>
                                          </p:val>
                                        </p:tav>
                                        <p:tav tm="100000">
                                          <p:val>
                                            <p:strVal val="#ppt_x"/>
                                          </p:val>
                                        </p:tav>
                                      </p:tavLst>
                                    </p:anim>
                                    <p:anim calcmode="lin" valueType="num">
                                      <p:cBhvr additive="base">
                                        <p:cTn id="73" dur="500" fill="hold"/>
                                        <p:tgtEl>
                                          <p:spTgt spid="27"/>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400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500" fill="hold"/>
                                        <p:tgtEl>
                                          <p:spTgt spid="29"/>
                                        </p:tgtEl>
                                        <p:attrNameLst>
                                          <p:attrName>ppt_x</p:attrName>
                                        </p:attrNameLst>
                                      </p:cBhvr>
                                      <p:tavLst>
                                        <p:tav tm="0">
                                          <p:val>
                                            <p:strVal val="1+#ppt_w/2"/>
                                          </p:val>
                                        </p:tav>
                                        <p:tav tm="100000">
                                          <p:val>
                                            <p:strVal val="#ppt_x"/>
                                          </p:val>
                                        </p:tav>
                                      </p:tavLst>
                                    </p:anim>
                                    <p:anim calcmode="lin" valueType="num">
                                      <p:cBhvr additive="base">
                                        <p:cTn id="77" dur="500" fill="hold"/>
                                        <p:tgtEl>
                                          <p:spTgt spid="29"/>
                                        </p:tgtEl>
                                        <p:attrNameLst>
                                          <p:attrName>ppt_y</p:attrName>
                                        </p:attrNameLst>
                                      </p:cBhvr>
                                      <p:tavLst>
                                        <p:tav tm="0">
                                          <p:val>
                                            <p:strVal val="#ppt_y"/>
                                          </p:val>
                                        </p:tav>
                                        <p:tav tm="100000">
                                          <p:val>
                                            <p:strVal val="#ppt_y"/>
                                          </p:val>
                                        </p:tav>
                                      </p:tavLst>
                                    </p:anim>
                                  </p:childTnLst>
                                </p:cTn>
                              </p:par>
                              <p:par>
                                <p:cTn id="78" presetID="22" presetClass="entr" presetSubtype="1" fill="hold" nodeType="withEffect">
                                  <p:stCondLst>
                                    <p:cond delay="450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p:bldP spid="5" grpId="0"/>
      <p:bldP spid="6" grpId="0" animBg="1"/>
      <p:bldP spid="9" grpId="0" bldLvl="0" animBg="1"/>
      <p:bldP spid="14" grpId="0"/>
      <p:bldP spid="15" grpId="0"/>
      <p:bldP spid="23" grpId="0" animBg="1"/>
      <p:bldP spid="25" grpId="0" bldLvl="0" animBg="1"/>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原创设计师QQ598969553             _1"/>
          <p:cNvSpPr/>
          <p:nvPr/>
        </p:nvSpPr>
        <p:spPr>
          <a:xfrm>
            <a:off x="4211960" y="976424"/>
            <a:ext cx="720080" cy="72008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2006</a:t>
            </a:r>
            <a:endParaRPr lang="zh-CN" altLang="en-US" sz="1200" dirty="0"/>
          </a:p>
        </p:txBody>
      </p:sp>
      <p:cxnSp>
        <p:nvCxnSpPr>
          <p:cNvPr id="8" name="原创设计师QQ598969553             _2"/>
          <p:cNvCxnSpPr>
            <a:stCxn id="6" idx="2"/>
          </p:cNvCxnSpPr>
          <p:nvPr/>
        </p:nvCxnSpPr>
        <p:spPr>
          <a:xfrm>
            <a:off x="4572000" y="1696504"/>
            <a:ext cx="0" cy="1659455"/>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原创设计师QQ598969553             _3"/>
          <p:cNvCxnSpPr>
            <a:stCxn id="6" idx="1"/>
          </p:cNvCxnSpPr>
          <p:nvPr/>
        </p:nvCxnSpPr>
        <p:spPr>
          <a:xfrm flipH="1">
            <a:off x="3923928" y="1336464"/>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原创设计师QQ598969553             _4"/>
          <p:cNvSpPr/>
          <p:nvPr/>
        </p:nvSpPr>
        <p:spPr>
          <a:xfrm>
            <a:off x="1403648" y="848068"/>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13" name="原创设计师QQ598969553             _6"/>
          <p:cNvCxnSpPr/>
          <p:nvPr/>
        </p:nvCxnSpPr>
        <p:spPr>
          <a:xfrm>
            <a:off x="1489472" y="1336464"/>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原创设计师QQ598969553             _7"/>
          <p:cNvSpPr>
            <a:spLocks noChangeArrowheads="1"/>
          </p:cNvSpPr>
          <p:nvPr/>
        </p:nvSpPr>
        <p:spPr bwMode="auto">
          <a:xfrm>
            <a:off x="1489472" y="1074769"/>
            <a:ext cx="1426344" cy="21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zh-CN" altLang="en-US" sz="1100" dirty="0">
                <a:solidFill>
                  <a:schemeClr val="tx1">
                    <a:lumMod val="75000"/>
                    <a:lumOff val="25000"/>
                  </a:schemeClr>
                </a:solidFill>
                <a:cs typeface="Arial" panose="020B0604020202020204" pitchFamily="34" charset="0"/>
              </a:rPr>
              <a:t>200</a:t>
            </a:r>
            <a:r>
              <a:rPr lang="en-US" altLang="zh-CN" sz="1100" dirty="0">
                <a:solidFill>
                  <a:schemeClr val="tx1">
                    <a:lumMod val="75000"/>
                    <a:lumOff val="25000"/>
                  </a:schemeClr>
                </a:solidFill>
                <a:cs typeface="Arial" panose="020B0604020202020204" pitchFamily="34" charset="0"/>
              </a:rPr>
              <a:t>6</a:t>
            </a:r>
            <a:r>
              <a:rPr lang="zh-CN" altLang="en-US" sz="1100" dirty="0">
                <a:solidFill>
                  <a:schemeClr val="tx1">
                    <a:lumMod val="75000"/>
                    <a:lumOff val="25000"/>
                  </a:schemeClr>
                </a:solidFill>
                <a:cs typeface="Arial" panose="020B0604020202020204" pitchFamily="34" charset="0"/>
              </a:rPr>
              <a:t>年</a:t>
            </a:r>
            <a:endParaRPr lang="zh-CN" altLang="en-US" sz="1100" dirty="0">
              <a:solidFill>
                <a:schemeClr val="tx1">
                  <a:lumMod val="75000"/>
                  <a:lumOff val="25000"/>
                </a:schemeClr>
              </a:solidFill>
              <a:cs typeface="Arial" panose="020B0604020202020204" pitchFamily="34" charset="0"/>
            </a:endParaRPr>
          </a:p>
        </p:txBody>
      </p:sp>
      <p:sp>
        <p:nvSpPr>
          <p:cNvPr id="15" name="原创设计师QQ598969553             _8"/>
          <p:cNvSpPr>
            <a:spLocks noChangeArrowheads="1"/>
          </p:cNvSpPr>
          <p:nvPr/>
        </p:nvSpPr>
        <p:spPr bwMode="auto">
          <a:xfrm>
            <a:off x="1489472" y="1410049"/>
            <a:ext cx="2218432"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sz="1200" dirty="0">
                <a:solidFill>
                  <a:srgbClr val="53585E"/>
                </a:solidFill>
                <a:cs typeface="Arial" panose="020B0604020202020204" pitchFamily="34" charset="0"/>
              </a:rPr>
              <a:t>进入国民经济第十一个五年计划</a:t>
            </a:r>
            <a:r>
              <a:rPr lang="zh-CN" sz="1200" dirty="0">
                <a:solidFill>
                  <a:srgbClr val="53585E"/>
                </a:solidFill>
                <a:cs typeface="Arial" panose="020B0604020202020204" pitchFamily="34" charset="0"/>
              </a:rPr>
              <a:t>，广州亚运会、济南全运会、包头世排赛等大型活动中，易华录都提供了智能化交通管理和出行服务技术支撑。</a:t>
            </a:r>
            <a:endParaRPr lang="zh-CN" sz="1200" dirty="0">
              <a:solidFill>
                <a:srgbClr val="53585E"/>
              </a:solidFill>
              <a:cs typeface="Arial" panose="020B0604020202020204" pitchFamily="34" charset="0"/>
            </a:endParaRPr>
          </a:p>
        </p:txBody>
      </p:sp>
      <p:sp>
        <p:nvSpPr>
          <p:cNvPr id="23" name="原创设计师QQ598969553             _9"/>
          <p:cNvSpPr/>
          <p:nvPr/>
        </p:nvSpPr>
        <p:spPr>
          <a:xfrm>
            <a:off x="4211960" y="3355959"/>
            <a:ext cx="720080" cy="72008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2008</a:t>
            </a:r>
            <a:endParaRPr lang="zh-CN" altLang="en-US" sz="1200" dirty="0"/>
          </a:p>
        </p:txBody>
      </p:sp>
      <p:cxnSp>
        <p:nvCxnSpPr>
          <p:cNvPr id="24" name="原创设计师QQ598969553             _10"/>
          <p:cNvCxnSpPr/>
          <p:nvPr/>
        </p:nvCxnSpPr>
        <p:spPr>
          <a:xfrm flipH="1">
            <a:off x="4932040" y="3715999"/>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原创设计师QQ598969553             _11"/>
          <p:cNvSpPr/>
          <p:nvPr/>
        </p:nvSpPr>
        <p:spPr>
          <a:xfrm>
            <a:off x="5366048" y="1774527"/>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27" name="原创设计师QQ598969553             _13"/>
          <p:cNvCxnSpPr/>
          <p:nvPr/>
        </p:nvCxnSpPr>
        <p:spPr>
          <a:xfrm>
            <a:off x="5444252" y="2322809"/>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原创设计师QQ598969553             _14"/>
          <p:cNvSpPr>
            <a:spLocks noChangeArrowheads="1"/>
          </p:cNvSpPr>
          <p:nvPr/>
        </p:nvSpPr>
        <p:spPr bwMode="auto">
          <a:xfrm>
            <a:off x="5444252" y="2043334"/>
            <a:ext cx="1426344" cy="21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en-US" sz="1100" dirty="0">
                <a:solidFill>
                  <a:schemeClr val="tx1">
                    <a:lumMod val="75000"/>
                    <a:lumOff val="25000"/>
                  </a:schemeClr>
                </a:solidFill>
                <a:cs typeface="Arial" panose="020B0604020202020204" pitchFamily="34" charset="0"/>
              </a:rPr>
              <a:t>2008</a:t>
            </a:r>
            <a:r>
              <a:rPr lang="zh-CN" altLang="en-US" sz="1100" dirty="0">
                <a:solidFill>
                  <a:schemeClr val="tx1">
                    <a:lumMod val="75000"/>
                    <a:lumOff val="25000"/>
                  </a:schemeClr>
                </a:solidFill>
                <a:cs typeface="Arial" panose="020B0604020202020204" pitchFamily="34" charset="0"/>
              </a:rPr>
              <a:t>年</a:t>
            </a:r>
            <a:endParaRPr lang="zh-CN" altLang="en-US" sz="1100" dirty="0">
              <a:solidFill>
                <a:schemeClr val="tx1">
                  <a:lumMod val="75000"/>
                  <a:lumOff val="25000"/>
                </a:schemeClr>
              </a:solidFill>
              <a:cs typeface="Arial" panose="020B0604020202020204" pitchFamily="34" charset="0"/>
            </a:endParaRPr>
          </a:p>
        </p:txBody>
      </p:sp>
      <p:sp>
        <p:nvSpPr>
          <p:cNvPr id="29" name="原创设计师QQ598969553             _15"/>
          <p:cNvSpPr>
            <a:spLocks noChangeArrowheads="1"/>
          </p:cNvSpPr>
          <p:nvPr/>
        </p:nvSpPr>
        <p:spPr bwMode="auto">
          <a:xfrm>
            <a:off x="5444252" y="2494819"/>
            <a:ext cx="2218432"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sz="1200" dirty="0">
                <a:solidFill>
                  <a:srgbClr val="53585E"/>
                </a:solidFill>
                <a:cs typeface="Arial" panose="020B0604020202020204" pitchFamily="34" charset="0"/>
              </a:rPr>
              <a:t>科技部、公安部和交通部三部委联合开展了国家道路交通安全行动计划，作为行动计划的重要技术支撑</a:t>
            </a:r>
            <a:endParaRPr sz="1200" dirty="0">
              <a:solidFill>
                <a:srgbClr val="53585E"/>
              </a:solidFill>
              <a:cs typeface="Arial" panose="020B0604020202020204" pitchFamily="34" charset="0"/>
            </a:endParaRPr>
          </a:p>
        </p:txBody>
      </p:sp>
      <p:cxnSp>
        <p:nvCxnSpPr>
          <p:cNvPr id="32" name="原创设计师QQ598969553             _16"/>
          <p:cNvCxnSpPr>
            <a:stCxn id="23" idx="2"/>
          </p:cNvCxnSpPr>
          <p:nvPr/>
        </p:nvCxnSpPr>
        <p:spPr>
          <a:xfrm>
            <a:off x="4572000" y="4076039"/>
            <a:ext cx="0" cy="1065874"/>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原创设计师QQ598969553             _17"/>
          <p:cNvCxnSpPr>
            <a:endCxn id="6" idx="0"/>
          </p:cNvCxnSpPr>
          <p:nvPr/>
        </p:nvCxnSpPr>
        <p:spPr>
          <a:xfrm>
            <a:off x="4572000" y="0"/>
            <a:ext cx="0" cy="976424"/>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64"/>
          <p:cNvPicPr>
            <a:picLocks noGrp="1" noSelect="1" noRot="1" noChangeAspect="1" noMove="1" noResize="1" noChangeShapeType="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22" presetClass="entr" presetSubtype="2" fill="hold" nodeType="withEffect">
                                  <p:stCondLst>
                                    <p:cond delay="100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2" presetClass="entr" presetSubtype="8" fill="hold" grpId="0" nodeType="withEffect">
                                  <p:stCondLst>
                                    <p:cond delay="1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15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0-#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15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22" presetClass="entr" presetSubtype="1" fill="hold"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par>
                                <p:cTn id="35" presetID="53" presetClass="entr" presetSubtype="16" fill="hold" grpId="0" nodeType="withEffect">
                                  <p:stCondLst>
                                    <p:cond delay="250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22" presetClass="entr" presetSubtype="8" fill="hold" nodeType="withEffect">
                                  <p:stCondLst>
                                    <p:cond delay="30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par>
                                <p:cTn id="43" presetID="2" presetClass="entr" presetSubtype="2" fill="hold" grpId="0" nodeType="withEffect">
                                  <p:stCondLst>
                                    <p:cond delay="35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1+#ppt_w/2"/>
                                          </p:val>
                                        </p:tav>
                                        <p:tav tm="100000">
                                          <p:val>
                                            <p:strVal val="#ppt_x"/>
                                          </p:val>
                                        </p:tav>
                                      </p:tavLst>
                                    </p:anim>
                                    <p:anim calcmode="lin" valueType="num">
                                      <p:cBhvr additive="base">
                                        <p:cTn id="46" dur="500" fill="hold"/>
                                        <p:tgtEl>
                                          <p:spTgt spid="2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3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350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1+#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350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1+#ppt_w/2"/>
                                          </p:val>
                                        </p:tav>
                                        <p:tav tm="100000">
                                          <p:val>
                                            <p:strVal val="#ppt_x"/>
                                          </p:val>
                                        </p:tav>
                                      </p:tavLst>
                                    </p:anim>
                                    <p:anim calcmode="lin" valueType="num">
                                      <p:cBhvr additive="base">
                                        <p:cTn id="58" dur="500" fill="hold"/>
                                        <p:tgtEl>
                                          <p:spTgt spid="29"/>
                                        </p:tgtEl>
                                        <p:attrNameLst>
                                          <p:attrName>ppt_y</p:attrName>
                                        </p:attrNameLst>
                                      </p:cBhvr>
                                      <p:tavLst>
                                        <p:tav tm="0">
                                          <p:val>
                                            <p:strVal val="#ppt_y"/>
                                          </p:val>
                                        </p:tav>
                                        <p:tav tm="100000">
                                          <p:val>
                                            <p:strVal val="#ppt_y"/>
                                          </p:val>
                                        </p:tav>
                                      </p:tavLst>
                                    </p:anim>
                                  </p:childTnLst>
                                </p:cTn>
                              </p:par>
                              <p:par>
                                <p:cTn id="59" presetID="22" presetClass="entr" presetSubtype="1" fill="hold" nodeType="withEffect">
                                  <p:stCondLst>
                                    <p:cond delay="4000"/>
                                  </p:stCondLst>
                                  <p:childTnLst>
                                    <p:set>
                                      <p:cBhvr>
                                        <p:cTn id="60" dur="1" fill="hold">
                                          <p:stCondLst>
                                            <p:cond delay="0"/>
                                          </p:stCondLst>
                                        </p:cTn>
                                        <p:tgtEl>
                                          <p:spTgt spid="32"/>
                                        </p:tgtEl>
                                        <p:attrNameLst>
                                          <p:attrName>style.visibility</p:attrName>
                                        </p:attrNameLst>
                                      </p:cBhvr>
                                      <p:to>
                                        <p:strVal val="visible"/>
                                      </p:to>
                                    </p:set>
                                    <p:animEffect transition="in" filter="wipe(up)">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4" grpId="0"/>
      <p:bldP spid="15" grpId="0"/>
      <p:bldP spid="23" grpId="0" animBg="1"/>
      <p:bldP spid="25" grpId="0" bldLvl="0" animBg="1"/>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2" name="原创设计师QQ598969553             _17"/>
          <p:cNvCxnSpPr/>
          <p:nvPr/>
        </p:nvCxnSpPr>
        <p:spPr>
          <a:xfrm>
            <a:off x="4572000" y="0"/>
            <a:ext cx="0" cy="976424"/>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原创设计师QQ598969553             _1"/>
          <p:cNvSpPr/>
          <p:nvPr/>
        </p:nvSpPr>
        <p:spPr>
          <a:xfrm>
            <a:off x="4211960" y="976424"/>
            <a:ext cx="720080" cy="72008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altLang="zh-CN" sz="1200" dirty="0"/>
              <a:t>2011</a:t>
            </a:r>
            <a:endParaRPr lang="zh-CN" altLang="en-US" sz="1200" dirty="0"/>
          </a:p>
        </p:txBody>
      </p:sp>
      <p:cxnSp>
        <p:nvCxnSpPr>
          <p:cNvPr id="18" name="原创设计师QQ598969553             _3"/>
          <p:cNvCxnSpPr/>
          <p:nvPr/>
        </p:nvCxnSpPr>
        <p:spPr>
          <a:xfrm flipH="1">
            <a:off x="3923928" y="1336464"/>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原创设计师QQ598969553             _4"/>
          <p:cNvSpPr/>
          <p:nvPr/>
        </p:nvSpPr>
        <p:spPr>
          <a:xfrm>
            <a:off x="1403648" y="836003"/>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endParaRPr lang="zh-CN" altLang="en-US" sz="1200"/>
          </a:p>
        </p:txBody>
      </p:sp>
      <p:sp>
        <p:nvSpPr>
          <p:cNvPr id="14" name="原创设计师QQ598969553             _7"/>
          <p:cNvSpPr>
            <a:spLocks noChangeArrowheads="1"/>
          </p:cNvSpPr>
          <p:nvPr/>
        </p:nvSpPr>
        <p:spPr bwMode="auto">
          <a:xfrm>
            <a:off x="1489472" y="1074769"/>
            <a:ext cx="1426344" cy="21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fontAlgn="base">
              <a:lnSpc>
                <a:spcPct val="130000"/>
              </a:lnSpc>
              <a:spcBef>
                <a:spcPct val="0"/>
              </a:spcBef>
              <a:spcAft>
                <a:spcPct val="0"/>
              </a:spcAft>
            </a:pPr>
            <a:r>
              <a:rPr lang="en-US" altLang="zh-CN" sz="1100" dirty="0">
                <a:solidFill>
                  <a:schemeClr val="tx1">
                    <a:lumMod val="75000"/>
                    <a:lumOff val="25000"/>
                  </a:schemeClr>
                </a:solidFill>
                <a:cs typeface="Arial" panose="020B0604020202020204" pitchFamily="34" charset="0"/>
              </a:rPr>
              <a:t>2011</a:t>
            </a:r>
            <a:r>
              <a:rPr lang="zh-CN" altLang="en-US" sz="1100" dirty="0">
                <a:solidFill>
                  <a:schemeClr val="tx1">
                    <a:lumMod val="75000"/>
                    <a:lumOff val="25000"/>
                  </a:schemeClr>
                </a:solidFill>
                <a:cs typeface="Arial" panose="020B0604020202020204" pitchFamily="34" charset="0"/>
              </a:rPr>
              <a:t>年</a:t>
            </a:r>
            <a:r>
              <a:rPr lang="en-US" altLang="zh-CN" sz="1100" dirty="0">
                <a:solidFill>
                  <a:schemeClr val="tx1">
                    <a:lumMod val="75000"/>
                    <a:lumOff val="25000"/>
                  </a:schemeClr>
                </a:solidFill>
                <a:cs typeface="Arial" panose="020B0604020202020204" pitchFamily="34" charset="0"/>
              </a:rPr>
              <a:t>5</a:t>
            </a:r>
            <a:r>
              <a:rPr lang="zh-CN" altLang="en-US" sz="1100" dirty="0">
                <a:solidFill>
                  <a:schemeClr val="tx1">
                    <a:lumMod val="75000"/>
                    <a:lumOff val="25000"/>
                  </a:schemeClr>
                </a:solidFill>
                <a:cs typeface="Arial" panose="020B0604020202020204" pitchFamily="34" charset="0"/>
              </a:rPr>
              <a:t>月</a:t>
            </a:r>
            <a:r>
              <a:rPr lang="en-US" altLang="zh-CN" sz="1100" dirty="0">
                <a:solidFill>
                  <a:schemeClr val="tx1">
                    <a:lumMod val="75000"/>
                    <a:lumOff val="25000"/>
                  </a:schemeClr>
                </a:solidFill>
                <a:cs typeface="Arial" panose="020B0604020202020204" pitchFamily="34" charset="0"/>
              </a:rPr>
              <a:t>5</a:t>
            </a:r>
            <a:r>
              <a:rPr lang="zh-CN" altLang="en-US" sz="1100" dirty="0">
                <a:solidFill>
                  <a:schemeClr val="tx1">
                    <a:lumMod val="75000"/>
                    <a:lumOff val="25000"/>
                  </a:schemeClr>
                </a:solidFill>
                <a:cs typeface="Arial" panose="020B0604020202020204" pitchFamily="34" charset="0"/>
              </a:rPr>
              <a:t>日</a:t>
            </a:r>
            <a:endParaRPr lang="zh-CN" altLang="en-US" sz="1100" dirty="0">
              <a:solidFill>
                <a:schemeClr val="tx1">
                  <a:lumMod val="75000"/>
                  <a:lumOff val="25000"/>
                </a:schemeClr>
              </a:solidFill>
              <a:cs typeface="Arial" panose="020B0604020202020204" pitchFamily="34" charset="0"/>
            </a:endParaRPr>
          </a:p>
        </p:txBody>
      </p:sp>
      <p:cxnSp>
        <p:nvCxnSpPr>
          <p:cNvPr id="13" name="原创设计师QQ598969553             _6"/>
          <p:cNvCxnSpPr/>
          <p:nvPr/>
        </p:nvCxnSpPr>
        <p:spPr>
          <a:xfrm>
            <a:off x="1489472" y="1336464"/>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原创设计师QQ598969553             _8"/>
          <p:cNvSpPr>
            <a:spLocks noChangeArrowheads="1"/>
          </p:cNvSpPr>
          <p:nvPr/>
        </p:nvSpPr>
        <p:spPr bwMode="auto">
          <a:xfrm>
            <a:off x="1489472" y="1410049"/>
            <a:ext cx="2218432" cy="23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fontAlgn="base">
              <a:lnSpc>
                <a:spcPct val="130000"/>
              </a:lnSpc>
              <a:spcBef>
                <a:spcPct val="0"/>
              </a:spcBef>
              <a:spcAft>
                <a:spcPct val="0"/>
              </a:spcAft>
            </a:pPr>
            <a:r>
              <a:rPr lang="zh-CN" altLang="en-US" sz="1200" dirty="0">
                <a:solidFill>
                  <a:srgbClr val="53585E"/>
                </a:solidFill>
                <a:cs typeface="Arial" panose="020B0604020202020204" pitchFamily="34" charset="0"/>
              </a:rPr>
              <a:t>易华录正式上市</a:t>
            </a:r>
            <a:r>
              <a:rPr lang="en-US" altLang="zh-CN" sz="1000" dirty="0">
                <a:solidFill>
                  <a:srgbClr val="53585E"/>
                </a:solidFill>
                <a:cs typeface="Arial" panose="020B0604020202020204" pitchFamily="34" charset="0"/>
              </a:rPr>
              <a:t> </a:t>
            </a:r>
            <a:endParaRPr lang="zh-CN" altLang="en-US" sz="1000" dirty="0">
              <a:solidFill>
                <a:srgbClr val="53585E"/>
              </a:solidFill>
              <a:cs typeface="Arial" panose="020B0604020202020204" pitchFamily="34" charset="0"/>
            </a:endParaRPr>
          </a:p>
        </p:txBody>
      </p:sp>
      <p:cxnSp>
        <p:nvCxnSpPr>
          <p:cNvPr id="8" name="原创设计师QQ598969553             _2"/>
          <p:cNvCxnSpPr/>
          <p:nvPr/>
        </p:nvCxnSpPr>
        <p:spPr>
          <a:xfrm>
            <a:off x="4572000" y="1696504"/>
            <a:ext cx="0" cy="139776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9"/>
          <p:cNvSpPr/>
          <p:nvPr/>
        </p:nvSpPr>
        <p:spPr>
          <a:xfrm>
            <a:off x="4211960" y="3094264"/>
            <a:ext cx="720080" cy="72008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p>
            <a:pPr algn="ctr"/>
            <a:r>
              <a:rPr lang="en-US" altLang="zh-CN" sz="1200" dirty="0"/>
              <a:t>2016</a:t>
            </a:r>
            <a:endParaRPr lang="zh-CN" altLang="en-US" sz="1200" dirty="0"/>
          </a:p>
        </p:txBody>
      </p:sp>
      <p:cxnSp>
        <p:nvCxnSpPr>
          <p:cNvPr id="24" name="原创设计师QQ598969553             _10"/>
          <p:cNvCxnSpPr/>
          <p:nvPr/>
        </p:nvCxnSpPr>
        <p:spPr>
          <a:xfrm flipH="1">
            <a:off x="4932040" y="3454304"/>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原创设计师QQ598969553             _11"/>
          <p:cNvSpPr/>
          <p:nvPr/>
        </p:nvSpPr>
        <p:spPr>
          <a:xfrm>
            <a:off x="5370493" y="1500767"/>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p>
            <a:pPr algn="ctr"/>
            <a:endParaRPr lang="zh-CN" altLang="en-US" sz="1200"/>
          </a:p>
        </p:txBody>
      </p:sp>
      <p:sp>
        <p:nvSpPr>
          <p:cNvPr id="28" name="原创设计师QQ598969553             _14"/>
          <p:cNvSpPr>
            <a:spLocks noChangeArrowheads="1"/>
          </p:cNvSpPr>
          <p:nvPr/>
        </p:nvSpPr>
        <p:spPr bwMode="auto">
          <a:xfrm>
            <a:off x="5444252" y="1696549"/>
            <a:ext cx="1426344" cy="21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just" fontAlgn="base">
              <a:lnSpc>
                <a:spcPct val="130000"/>
              </a:lnSpc>
              <a:spcBef>
                <a:spcPct val="0"/>
              </a:spcBef>
              <a:spcAft>
                <a:spcPct val="0"/>
              </a:spcAft>
            </a:pPr>
            <a:r>
              <a:rPr lang="en-US" altLang="zh-CN" sz="1100" dirty="0">
                <a:solidFill>
                  <a:schemeClr val="tx1">
                    <a:lumMod val="75000"/>
                    <a:lumOff val="25000"/>
                  </a:schemeClr>
                </a:solidFill>
                <a:cs typeface="Arial" panose="020B0604020202020204" pitchFamily="34" charset="0"/>
              </a:rPr>
              <a:t>2016</a:t>
            </a:r>
            <a:r>
              <a:rPr lang="zh-CN" altLang="en-US" sz="1100" dirty="0">
                <a:solidFill>
                  <a:schemeClr val="tx1">
                    <a:lumMod val="75000"/>
                    <a:lumOff val="25000"/>
                  </a:schemeClr>
                </a:solidFill>
                <a:cs typeface="Arial" panose="020B0604020202020204" pitchFamily="34" charset="0"/>
              </a:rPr>
              <a:t>年</a:t>
            </a:r>
            <a:endParaRPr lang="zh-CN" altLang="en-US" sz="1100" dirty="0">
              <a:solidFill>
                <a:schemeClr val="tx1">
                  <a:lumMod val="75000"/>
                  <a:lumOff val="25000"/>
                </a:schemeClr>
              </a:solidFill>
              <a:cs typeface="Arial" panose="020B0604020202020204" pitchFamily="34" charset="0"/>
            </a:endParaRPr>
          </a:p>
        </p:txBody>
      </p:sp>
      <p:cxnSp>
        <p:nvCxnSpPr>
          <p:cNvPr id="27" name="原创设计师QQ598969553             _13"/>
          <p:cNvCxnSpPr/>
          <p:nvPr/>
        </p:nvCxnSpPr>
        <p:spPr>
          <a:xfrm>
            <a:off x="5436632" y="1999519"/>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原创设计师QQ598969553             _15"/>
          <p:cNvSpPr>
            <a:spLocks noChangeArrowheads="1"/>
          </p:cNvSpPr>
          <p:nvPr/>
        </p:nvSpPr>
        <p:spPr bwMode="auto">
          <a:xfrm>
            <a:off x="5436632" y="2203279"/>
            <a:ext cx="2218432"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fontAlgn="base">
              <a:lnSpc>
                <a:spcPct val="130000"/>
              </a:lnSpc>
              <a:spcBef>
                <a:spcPct val="0"/>
              </a:spcBef>
              <a:spcAft>
                <a:spcPct val="0"/>
              </a:spcAft>
            </a:pPr>
            <a:r>
              <a:rPr sz="1200" dirty="0">
                <a:solidFill>
                  <a:srgbClr val="53585E"/>
                </a:solidFill>
                <a:cs typeface="Arial" panose="020B0604020202020204" pitchFamily="34" charset="0"/>
              </a:rPr>
              <a:t>易华录成立十五周年暨上市五周年的日子</a:t>
            </a:r>
            <a:r>
              <a:rPr lang="zh-CN" sz="1200" dirty="0">
                <a:solidFill>
                  <a:srgbClr val="53585E"/>
                </a:solidFill>
                <a:cs typeface="Arial" panose="020B0604020202020204" pitchFamily="34" charset="0"/>
              </a:rPr>
              <a:t>，在国家“十三五”规划中，“互联网+”成为国家经济提质增效升级的“新引擎”</a:t>
            </a:r>
            <a:r>
              <a:rPr lang="en-US" altLang="zh-CN" sz="1200" dirty="0">
                <a:solidFill>
                  <a:srgbClr val="53585E"/>
                </a:solidFill>
                <a:cs typeface="Arial" panose="020B0604020202020204" pitchFamily="34" charset="0"/>
              </a:rPr>
              <a:t> </a:t>
            </a:r>
            <a:endParaRPr lang="zh-CN" altLang="en-US" sz="1200" dirty="0">
              <a:solidFill>
                <a:srgbClr val="53585E"/>
              </a:solidFill>
              <a:cs typeface="Arial" panose="020B0604020202020204" pitchFamily="34" charset="0"/>
            </a:endParaRPr>
          </a:p>
        </p:txBody>
      </p:sp>
      <p:cxnSp>
        <p:nvCxnSpPr>
          <p:cNvPr id="10" name="原创设计师QQ598969553             _16"/>
          <p:cNvCxnSpPr/>
          <p:nvPr/>
        </p:nvCxnSpPr>
        <p:spPr>
          <a:xfrm>
            <a:off x="4572000" y="3679190"/>
            <a:ext cx="0" cy="1059815"/>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22" presetClass="entr" presetSubtype="2" fill="hold" nodeType="withEffect">
                                  <p:stCondLst>
                                    <p:cond delay="100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2" presetClass="entr" presetSubtype="8" fill="hold" grpId="0" nodeType="withEffect">
                                  <p:stCondLst>
                                    <p:cond delay="1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15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0-#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150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0-#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15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22" presetClass="entr" presetSubtype="1" fill="hold"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par>
                                <p:cTn id="35" presetID="53" presetClass="entr" presetSubtype="16" fill="hold" grpId="0" nodeType="withEffect">
                                  <p:stCondLst>
                                    <p:cond delay="250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22" presetClass="entr" presetSubtype="8" fill="hold" nodeType="withEffect">
                                  <p:stCondLst>
                                    <p:cond delay="30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par>
                                <p:cTn id="43" presetID="2" presetClass="entr" presetSubtype="2" fill="hold" grpId="0" nodeType="withEffect">
                                  <p:stCondLst>
                                    <p:cond delay="35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1+#ppt_w/2"/>
                                          </p:val>
                                        </p:tav>
                                        <p:tav tm="100000">
                                          <p:val>
                                            <p:strVal val="#ppt_x"/>
                                          </p:val>
                                        </p:tav>
                                      </p:tavLst>
                                    </p:anim>
                                    <p:anim calcmode="lin" valueType="num">
                                      <p:cBhvr additive="base">
                                        <p:cTn id="46" dur="500" fill="hold"/>
                                        <p:tgtEl>
                                          <p:spTgt spid="2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3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350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1+#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350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1+#ppt_w/2"/>
                                          </p:val>
                                        </p:tav>
                                        <p:tav tm="100000">
                                          <p:val>
                                            <p:strVal val="#ppt_x"/>
                                          </p:val>
                                        </p:tav>
                                      </p:tavLst>
                                    </p:anim>
                                    <p:anim calcmode="lin" valueType="num">
                                      <p:cBhvr additive="base">
                                        <p:cTn id="58" dur="500" fill="hold"/>
                                        <p:tgtEl>
                                          <p:spTgt spid="29"/>
                                        </p:tgtEl>
                                        <p:attrNameLst>
                                          <p:attrName>ppt_y</p:attrName>
                                        </p:attrNameLst>
                                      </p:cBhvr>
                                      <p:tavLst>
                                        <p:tav tm="0">
                                          <p:val>
                                            <p:strVal val="#ppt_y"/>
                                          </p:val>
                                        </p:tav>
                                        <p:tav tm="100000">
                                          <p:val>
                                            <p:strVal val="#ppt_y"/>
                                          </p:val>
                                        </p:tav>
                                      </p:tavLst>
                                    </p:anim>
                                  </p:childTnLst>
                                </p:cTn>
                              </p:par>
                              <p:par>
                                <p:cTn id="59" presetID="22" presetClass="entr" presetSubtype="1" fill="hold" nodeType="withEffect">
                                  <p:stCondLst>
                                    <p:cond delay="4000"/>
                                  </p:stCondLst>
                                  <p:childTnLst>
                                    <p:set>
                                      <p:cBhvr>
                                        <p:cTn id="60" dur="1" fill="hold">
                                          <p:stCondLst>
                                            <p:cond delay="0"/>
                                          </p:stCondLst>
                                        </p:cTn>
                                        <p:tgtEl>
                                          <p:spTgt spid="10"/>
                                        </p:tgtEl>
                                        <p:attrNameLst>
                                          <p:attrName>style.visibility</p:attrName>
                                        </p:attrNameLst>
                                      </p:cBhvr>
                                      <p:to>
                                        <p:strVal val="visible"/>
                                      </p:to>
                                    </p:set>
                                    <p:animEffect transition="in" filter="wipe(up)">
                                      <p:cBhvr>
                                        <p:cTn id="6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14" grpId="0"/>
      <p:bldP spid="15" grpId="0"/>
      <p:bldP spid="23" grpId="0" bldLvl="0" animBg="1"/>
      <p:bldP spid="25" grpId="0" bldLvl="0" animBg="1"/>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原创设计师QQ598969553             _1"/>
          <p:cNvSpPr/>
          <p:nvPr/>
        </p:nvSpPr>
        <p:spPr>
          <a:xfrm>
            <a:off x="4211960" y="976424"/>
            <a:ext cx="720080" cy="72008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2017</a:t>
            </a:r>
            <a:endParaRPr lang="zh-CN" altLang="en-US" sz="1200" dirty="0"/>
          </a:p>
        </p:txBody>
      </p:sp>
      <p:cxnSp>
        <p:nvCxnSpPr>
          <p:cNvPr id="8" name="原创设计师QQ598969553             _2"/>
          <p:cNvCxnSpPr>
            <a:stCxn id="6" idx="2"/>
            <a:endCxn id="23" idx="0"/>
          </p:cNvCxnSpPr>
          <p:nvPr/>
        </p:nvCxnSpPr>
        <p:spPr>
          <a:xfrm>
            <a:off x="4572000" y="1696504"/>
            <a:ext cx="0" cy="1397635"/>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原创设计师QQ598969553             _3"/>
          <p:cNvCxnSpPr/>
          <p:nvPr/>
        </p:nvCxnSpPr>
        <p:spPr>
          <a:xfrm flipH="1">
            <a:off x="3923928" y="1336464"/>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原创设计师QQ598969553             _4"/>
          <p:cNvSpPr/>
          <p:nvPr/>
        </p:nvSpPr>
        <p:spPr>
          <a:xfrm>
            <a:off x="1411268" y="862038"/>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13" name="原创设计师QQ598969553             _6"/>
          <p:cNvCxnSpPr/>
          <p:nvPr/>
        </p:nvCxnSpPr>
        <p:spPr>
          <a:xfrm>
            <a:off x="1489472" y="1336464"/>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原创设计师QQ598969553             _7"/>
          <p:cNvSpPr>
            <a:spLocks noChangeArrowheads="1"/>
          </p:cNvSpPr>
          <p:nvPr/>
        </p:nvSpPr>
        <p:spPr bwMode="auto">
          <a:xfrm>
            <a:off x="1489472" y="1074769"/>
            <a:ext cx="1426344" cy="21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en-US" altLang="zh-CN" sz="1100" dirty="0">
                <a:solidFill>
                  <a:schemeClr val="tx1">
                    <a:lumMod val="75000"/>
                    <a:lumOff val="25000"/>
                  </a:schemeClr>
                </a:solidFill>
                <a:cs typeface="Arial" panose="020B0604020202020204" pitchFamily="34" charset="0"/>
              </a:rPr>
              <a:t>2017</a:t>
            </a:r>
            <a:r>
              <a:rPr lang="zh-CN" altLang="en-US" sz="1100" dirty="0">
                <a:solidFill>
                  <a:schemeClr val="tx1">
                    <a:lumMod val="75000"/>
                    <a:lumOff val="25000"/>
                  </a:schemeClr>
                </a:solidFill>
                <a:cs typeface="Arial" panose="020B0604020202020204" pitchFamily="34" charset="0"/>
              </a:rPr>
              <a:t>年</a:t>
            </a:r>
            <a:endParaRPr lang="zh-CN" altLang="en-US" sz="1100" dirty="0">
              <a:solidFill>
                <a:schemeClr val="tx1">
                  <a:lumMod val="75000"/>
                  <a:lumOff val="25000"/>
                </a:schemeClr>
              </a:solidFill>
              <a:cs typeface="Arial" panose="020B0604020202020204" pitchFamily="34" charset="0"/>
            </a:endParaRPr>
          </a:p>
        </p:txBody>
      </p:sp>
      <p:sp>
        <p:nvSpPr>
          <p:cNvPr id="15" name="原创设计师QQ598969553             _8"/>
          <p:cNvSpPr>
            <a:spLocks noChangeArrowheads="1"/>
          </p:cNvSpPr>
          <p:nvPr/>
        </p:nvSpPr>
        <p:spPr bwMode="auto">
          <a:xfrm>
            <a:off x="1489472" y="1410049"/>
            <a:ext cx="2218432" cy="71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zh-CN" altLang="en-US" sz="1200" dirty="0">
                <a:solidFill>
                  <a:srgbClr val="53585E"/>
                </a:solidFill>
                <a:cs typeface="Arial" panose="020B0604020202020204" pitchFamily="34" charset="0"/>
              </a:rPr>
              <a:t>数据湖已经在天津有了实验湖，以及在徐州和泰州已经开始建湖引水</a:t>
            </a:r>
            <a:r>
              <a:rPr lang="en-US" altLang="zh-CN" sz="1200" dirty="0">
                <a:solidFill>
                  <a:srgbClr val="53585E"/>
                </a:solidFill>
                <a:cs typeface="Arial" panose="020B0604020202020204" pitchFamily="34" charset="0"/>
              </a:rPr>
              <a:t> </a:t>
            </a:r>
            <a:endParaRPr lang="zh-CN" altLang="en-US" sz="1200" dirty="0">
              <a:solidFill>
                <a:srgbClr val="53585E"/>
              </a:solidFill>
              <a:cs typeface="Arial" panose="020B0604020202020204" pitchFamily="34" charset="0"/>
            </a:endParaRPr>
          </a:p>
        </p:txBody>
      </p:sp>
      <p:sp>
        <p:nvSpPr>
          <p:cNvPr id="23" name="原创设计师QQ598969553             _9"/>
          <p:cNvSpPr/>
          <p:nvPr/>
        </p:nvSpPr>
        <p:spPr>
          <a:xfrm>
            <a:off x="4211960" y="3094264"/>
            <a:ext cx="720080" cy="72008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2018</a:t>
            </a:r>
            <a:endParaRPr lang="zh-CN" altLang="en-US" sz="1200" dirty="0"/>
          </a:p>
        </p:txBody>
      </p:sp>
      <p:cxnSp>
        <p:nvCxnSpPr>
          <p:cNvPr id="24" name="原创设计师QQ598969553             _10"/>
          <p:cNvCxnSpPr/>
          <p:nvPr/>
        </p:nvCxnSpPr>
        <p:spPr>
          <a:xfrm flipH="1">
            <a:off x="4932040" y="3454304"/>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原创设计师QQ598969553             _11"/>
          <p:cNvSpPr/>
          <p:nvPr/>
        </p:nvSpPr>
        <p:spPr>
          <a:xfrm>
            <a:off x="5358428" y="1513467"/>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27" name="原创设计师QQ598969553             _13"/>
          <p:cNvCxnSpPr/>
          <p:nvPr/>
        </p:nvCxnSpPr>
        <p:spPr>
          <a:xfrm>
            <a:off x="5436632" y="1999519"/>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原创设计师QQ598969553             _14"/>
          <p:cNvSpPr>
            <a:spLocks noChangeArrowheads="1"/>
          </p:cNvSpPr>
          <p:nvPr/>
        </p:nvSpPr>
        <p:spPr bwMode="auto">
          <a:xfrm>
            <a:off x="5444252" y="1696549"/>
            <a:ext cx="1426344" cy="21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en-US" altLang="zh-CN" sz="1100" dirty="0">
                <a:solidFill>
                  <a:schemeClr val="tx1">
                    <a:lumMod val="75000"/>
                    <a:lumOff val="25000"/>
                  </a:schemeClr>
                </a:solidFill>
                <a:cs typeface="Arial" panose="020B0604020202020204" pitchFamily="34" charset="0"/>
              </a:rPr>
              <a:t>2018</a:t>
            </a:r>
            <a:r>
              <a:rPr lang="zh-CN" altLang="en-US" sz="1100" dirty="0">
                <a:solidFill>
                  <a:schemeClr val="tx1">
                    <a:lumMod val="75000"/>
                    <a:lumOff val="25000"/>
                  </a:schemeClr>
                </a:solidFill>
                <a:cs typeface="Arial" panose="020B0604020202020204" pitchFamily="34" charset="0"/>
              </a:rPr>
              <a:t>年</a:t>
            </a:r>
            <a:endParaRPr lang="zh-CN" altLang="en-US" sz="1100" dirty="0">
              <a:solidFill>
                <a:schemeClr val="tx1">
                  <a:lumMod val="75000"/>
                  <a:lumOff val="25000"/>
                </a:schemeClr>
              </a:solidFill>
              <a:cs typeface="Arial" panose="020B0604020202020204" pitchFamily="34" charset="0"/>
            </a:endParaRPr>
          </a:p>
        </p:txBody>
      </p:sp>
      <p:sp>
        <p:nvSpPr>
          <p:cNvPr id="29" name="原创设计师QQ598969553             _15"/>
          <p:cNvSpPr>
            <a:spLocks noChangeArrowheads="1"/>
          </p:cNvSpPr>
          <p:nvPr/>
        </p:nvSpPr>
        <p:spPr bwMode="auto">
          <a:xfrm>
            <a:off x="5436632" y="2203279"/>
            <a:ext cx="2218432" cy="23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zh-CN" altLang="en-US" sz="1200" dirty="0">
                <a:solidFill>
                  <a:srgbClr val="53585E"/>
                </a:solidFill>
                <a:cs typeface="Arial" panose="020B0604020202020204" pitchFamily="34" charset="0"/>
              </a:rPr>
              <a:t>扩大数据湖的发展</a:t>
            </a:r>
            <a:r>
              <a:rPr lang="en-US" altLang="zh-CN" sz="1200" dirty="0">
                <a:solidFill>
                  <a:srgbClr val="53585E"/>
                </a:solidFill>
                <a:cs typeface="Arial" panose="020B0604020202020204" pitchFamily="34" charset="0"/>
              </a:rPr>
              <a:t> </a:t>
            </a:r>
            <a:endParaRPr lang="zh-CN" altLang="en-US" sz="1200" dirty="0">
              <a:solidFill>
                <a:srgbClr val="53585E"/>
              </a:solidFill>
              <a:cs typeface="Arial" panose="020B0604020202020204" pitchFamily="34" charset="0"/>
            </a:endParaRPr>
          </a:p>
        </p:txBody>
      </p:sp>
      <p:cxnSp>
        <p:nvCxnSpPr>
          <p:cNvPr id="32" name="原创设计师QQ598969553             _16"/>
          <p:cNvCxnSpPr/>
          <p:nvPr/>
        </p:nvCxnSpPr>
        <p:spPr>
          <a:xfrm>
            <a:off x="4572635" y="3814344"/>
            <a:ext cx="0" cy="484804"/>
          </a:xfrm>
          <a:prstGeom prst="line">
            <a:avLst/>
          </a:prstGeom>
          <a:ln w="6350">
            <a:solidFill>
              <a:schemeClr val="tx1">
                <a:lumMod val="75000"/>
                <a:lumOff val="25000"/>
              </a:schemeClr>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2" name="原创设计师QQ598969553             _17"/>
          <p:cNvCxnSpPr>
            <a:endCxn id="6" idx="0"/>
          </p:cNvCxnSpPr>
          <p:nvPr/>
        </p:nvCxnSpPr>
        <p:spPr>
          <a:xfrm>
            <a:off x="4572000" y="0"/>
            <a:ext cx="0" cy="976424"/>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原创设计师QQ598969553             _18"/>
          <p:cNvSpPr>
            <a:spLocks noChangeArrowheads="1"/>
          </p:cNvSpPr>
          <p:nvPr/>
        </p:nvSpPr>
        <p:spPr bwMode="auto">
          <a:xfrm>
            <a:off x="4211960" y="4515172"/>
            <a:ext cx="720080" cy="18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lnSpc>
                <a:spcPct val="130000"/>
              </a:lnSpc>
              <a:spcBef>
                <a:spcPct val="0"/>
              </a:spcBef>
              <a:spcAft>
                <a:spcPct val="0"/>
              </a:spcAft>
            </a:pPr>
            <a:r>
              <a:rPr lang="en-US" altLang="zh-CN" sz="1000" b="1" dirty="0">
                <a:solidFill>
                  <a:schemeClr val="tx1">
                    <a:lumMod val="75000"/>
                    <a:lumOff val="25000"/>
                  </a:schemeClr>
                </a:solidFill>
                <a:cs typeface="Arial" panose="020B0604020202020204" pitchFamily="34" charset="0"/>
              </a:rPr>
              <a:t>PRESENT</a:t>
            </a:r>
            <a:endParaRPr lang="zh-CN" altLang="en-US" sz="1000" b="1" dirty="0">
              <a:solidFill>
                <a:schemeClr val="tx1">
                  <a:lumMod val="75000"/>
                  <a:lumOff val="25000"/>
                </a:schemeClr>
              </a:solidFill>
              <a:cs typeface="Arial" panose="020B0604020202020204" pitchFamily="34" charset="0"/>
            </a:endParaRPr>
          </a:p>
        </p:txBody>
      </p:sp>
      <p:pic>
        <p:nvPicPr>
          <p:cNvPr id="20" name="Picture 64"/>
          <p:cNvPicPr>
            <a:picLocks noGrp="1" noSelect="1" noRot="1" noChangeAspect="1" noMove="1" noResize="1" noChangeShapeType="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22" presetClass="entr" presetSubtype="2" fill="hold" nodeType="withEffect">
                                  <p:stCondLst>
                                    <p:cond delay="100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2" presetClass="entr" presetSubtype="8" fill="hold" grpId="0" nodeType="withEffect">
                                  <p:stCondLst>
                                    <p:cond delay="1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15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0-#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15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22" presetClass="entr" presetSubtype="1" fill="hold"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par>
                                <p:cTn id="35" presetID="53" presetClass="entr" presetSubtype="16" fill="hold" grpId="0" nodeType="withEffect">
                                  <p:stCondLst>
                                    <p:cond delay="250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22" presetClass="entr" presetSubtype="8" fill="hold" nodeType="withEffect">
                                  <p:stCondLst>
                                    <p:cond delay="30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par>
                                <p:cTn id="43" presetID="2" presetClass="entr" presetSubtype="2" fill="hold" grpId="0" nodeType="withEffect">
                                  <p:stCondLst>
                                    <p:cond delay="35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1+#ppt_w/2"/>
                                          </p:val>
                                        </p:tav>
                                        <p:tav tm="100000">
                                          <p:val>
                                            <p:strVal val="#ppt_x"/>
                                          </p:val>
                                        </p:tav>
                                      </p:tavLst>
                                    </p:anim>
                                    <p:anim calcmode="lin" valueType="num">
                                      <p:cBhvr additive="base">
                                        <p:cTn id="46" dur="500" fill="hold"/>
                                        <p:tgtEl>
                                          <p:spTgt spid="2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3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350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1+#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350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1+#ppt_w/2"/>
                                          </p:val>
                                        </p:tav>
                                        <p:tav tm="100000">
                                          <p:val>
                                            <p:strVal val="#ppt_x"/>
                                          </p:val>
                                        </p:tav>
                                      </p:tavLst>
                                    </p:anim>
                                    <p:anim calcmode="lin" valueType="num">
                                      <p:cBhvr additive="base">
                                        <p:cTn id="58" dur="500" fill="hold"/>
                                        <p:tgtEl>
                                          <p:spTgt spid="29"/>
                                        </p:tgtEl>
                                        <p:attrNameLst>
                                          <p:attrName>ppt_y</p:attrName>
                                        </p:attrNameLst>
                                      </p:cBhvr>
                                      <p:tavLst>
                                        <p:tav tm="0">
                                          <p:val>
                                            <p:strVal val="#ppt_y"/>
                                          </p:val>
                                        </p:tav>
                                        <p:tav tm="100000">
                                          <p:val>
                                            <p:strVal val="#ppt_y"/>
                                          </p:val>
                                        </p:tav>
                                      </p:tavLst>
                                    </p:anim>
                                  </p:childTnLst>
                                </p:cTn>
                              </p:par>
                              <p:par>
                                <p:cTn id="59" presetID="22" presetClass="entr" presetSubtype="1" fill="hold" nodeType="withEffect">
                                  <p:stCondLst>
                                    <p:cond delay="4000"/>
                                  </p:stCondLst>
                                  <p:childTnLst>
                                    <p:set>
                                      <p:cBhvr>
                                        <p:cTn id="60" dur="1" fill="hold">
                                          <p:stCondLst>
                                            <p:cond delay="0"/>
                                          </p:stCondLst>
                                        </p:cTn>
                                        <p:tgtEl>
                                          <p:spTgt spid="32"/>
                                        </p:tgtEl>
                                        <p:attrNameLst>
                                          <p:attrName>style.visibility</p:attrName>
                                        </p:attrNameLst>
                                      </p:cBhvr>
                                      <p:to>
                                        <p:strVal val="visible"/>
                                      </p:to>
                                    </p:set>
                                    <p:animEffect transition="in" filter="wipe(up)">
                                      <p:cBhvr>
                                        <p:cTn id="61" dur="500"/>
                                        <p:tgtEl>
                                          <p:spTgt spid="32"/>
                                        </p:tgtEl>
                                      </p:cBhvr>
                                    </p:animEffect>
                                  </p:childTnLst>
                                </p:cTn>
                              </p:par>
                              <p:par>
                                <p:cTn id="62" presetID="2" presetClass="entr" presetSubtype="4" fill="hold" grpId="0" nodeType="withEffect">
                                  <p:stCondLst>
                                    <p:cond delay="450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500" fill="hold"/>
                                        <p:tgtEl>
                                          <p:spTgt spid="30"/>
                                        </p:tgtEl>
                                        <p:attrNameLst>
                                          <p:attrName>ppt_x</p:attrName>
                                        </p:attrNameLst>
                                      </p:cBhvr>
                                      <p:tavLst>
                                        <p:tav tm="0">
                                          <p:val>
                                            <p:strVal val="#ppt_x"/>
                                          </p:val>
                                        </p:tav>
                                        <p:tav tm="100000">
                                          <p:val>
                                            <p:strVal val="#ppt_x"/>
                                          </p:val>
                                        </p:tav>
                                      </p:tavLst>
                                    </p:anim>
                                    <p:anim calcmode="lin" valueType="num">
                                      <p:cBhvr additive="base">
                                        <p:cTn id="6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bldLvl="0" animBg="1"/>
      <p:bldP spid="14" grpId="0"/>
      <p:bldP spid="15" grpId="0"/>
      <p:bldP spid="23" grpId="0" bldLvl="0" animBg="1"/>
      <p:bldP spid="25" grpId="0" animBg="1"/>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4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原创设计师QQ598969553             _3"/>
          <p:cNvSpPr>
            <a:spLocks noChangeArrowheads="1"/>
          </p:cNvSpPr>
          <p:nvPr/>
        </p:nvSpPr>
        <p:spPr bwMode="auto">
          <a:xfrm>
            <a:off x="466725" y="288037"/>
            <a:ext cx="101600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anose="020B0806030902050204" pitchFamily="34" charset="0"/>
                <a:ea typeface="微软雅黑" panose="020B0503020204020204" pitchFamily="34" charset="-122"/>
                <a:cs typeface="宋体" panose="02010600030101010101" pitchFamily="2" charset="-122"/>
              </a:rPr>
              <a:t>企业文化</a:t>
            </a:r>
            <a:endParaRPr lang="en-US" altLang="zh-CN" sz="2000" b="1" dirty="0">
              <a:solidFill>
                <a:schemeClr val="accent2"/>
              </a:solidFill>
              <a:latin typeface="Impact" panose="020B0806030902050204" pitchFamily="34" charset="0"/>
              <a:ea typeface="微软雅黑" panose="020B0503020204020204" pitchFamily="34" charset="-122"/>
              <a:cs typeface="宋体" panose="02010600030101010101" pitchFamily="2" charset="-122"/>
            </a:endParaRPr>
          </a:p>
        </p:txBody>
      </p:sp>
      <p:sp>
        <p:nvSpPr>
          <p:cNvPr id="119" name="原创设计师QQ598969553             _8"/>
          <p:cNvSpPr>
            <a:spLocks noChangeArrowheads="1"/>
          </p:cNvSpPr>
          <p:nvPr/>
        </p:nvSpPr>
        <p:spPr bwMode="auto">
          <a:xfrm>
            <a:off x="3736340" y="1847850"/>
            <a:ext cx="4681855" cy="155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1400" dirty="0">
                <a:solidFill>
                  <a:schemeClr val="tx1">
                    <a:lumMod val="75000"/>
                    <a:lumOff val="25000"/>
                  </a:schemeClr>
                </a:solidFill>
              </a:rPr>
              <a:t>         </a:t>
            </a:r>
            <a:r>
              <a:rPr lang="zh-CN" altLang="en-US" sz="1400" dirty="0">
                <a:solidFill>
                  <a:schemeClr val="tx1">
                    <a:lumMod val="75000"/>
                    <a:lumOff val="25000"/>
                  </a:schemeClr>
                </a:solidFill>
              </a:rPr>
              <a:t>易华录公司秉承"高效、务实、创新、规范"的企业精神，坚持“尊重人、培养人、依靠人、满足人”的企业理念，以打造“智能交通、人文交通、绿色交通”为企业使命，倡导“以人为本”，在尊重科技人才的精神指引下，充分发挥科技人员的创造性，培育先进的企业文化，不断推进文化强企的战略，不断提高企业的创新形象和核心竞争力</a:t>
            </a:r>
            <a:r>
              <a:rPr lang="zh-CN" altLang="en-US" sz="1000" dirty="0">
                <a:solidFill>
                  <a:schemeClr val="tx1">
                    <a:lumMod val="75000"/>
                    <a:lumOff val="25000"/>
                  </a:schemeClr>
                </a:solidFill>
              </a:rPr>
              <a:t>。</a:t>
            </a:r>
            <a:endParaRPr lang="en-US" altLang="zh-CN" sz="800" dirty="0">
              <a:solidFill>
                <a:schemeClr val="bg1">
                  <a:lumMod val="50000"/>
                </a:schemeClr>
              </a:solidFill>
            </a:endParaRPr>
          </a:p>
        </p:txBody>
      </p:sp>
      <p:pic>
        <p:nvPicPr>
          <p:cNvPr id="18" name="Picture 6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TSPPQG[ZJW72)%6N4_8{[BJ"/>
          <p:cNvPicPr>
            <a:picLocks noChangeAspect="1"/>
          </p:cNvPicPr>
          <p:nvPr/>
        </p:nvPicPr>
        <p:blipFill>
          <a:blip r:embed="rId2"/>
          <a:stretch>
            <a:fillRect/>
          </a:stretch>
        </p:blipFill>
        <p:spPr>
          <a:xfrm>
            <a:off x="1061085" y="1589405"/>
            <a:ext cx="2409825" cy="2066925"/>
          </a:xfrm>
          <a:prstGeom prst="rect">
            <a:avLst/>
          </a:prstGeom>
        </p:spPr>
      </p:pic>
    </p:spTree>
  </p:cSld>
  <p:clrMapOvr>
    <a:masterClrMapping/>
  </p:clrMapOvr>
  <p:transition spd="slow" advClick="0" advTm="0">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2" presetClass="entr" presetSubtype="2" fill="hold" grpId="0" nodeType="withEffect" p14:presetBounceEnd="60000">
                                      <p:stCondLst>
                                        <p:cond delay="3100"/>
                                      </p:stCondLst>
                                      <p:childTnLst>
                                        <p:set>
                                          <p:cBhvr>
                                            <p:cTn id="23" dur="1" fill="hold">
                                              <p:stCondLst>
                                                <p:cond delay="0"/>
                                              </p:stCondLst>
                                            </p:cTn>
                                            <p:tgtEl>
                                              <p:spTgt spid="119"/>
                                            </p:tgtEl>
                                            <p:attrNameLst>
                                              <p:attrName>style.visibility</p:attrName>
                                            </p:attrNameLst>
                                          </p:cBhvr>
                                          <p:to>
                                            <p:strVal val="visible"/>
                                          </p:to>
                                        </p:set>
                                        <p:anim calcmode="lin" valueType="num" p14:bounceEnd="60000">
                                          <p:cBhvr additive="base">
                                            <p:cTn id="24" dur="500" fill="hold"/>
                                            <p:tgtEl>
                                              <p:spTgt spid="119"/>
                                            </p:tgtEl>
                                            <p:attrNameLst>
                                              <p:attrName>ppt_x</p:attrName>
                                            </p:attrNameLst>
                                          </p:cBhvr>
                                          <p:tavLst>
                                            <p:tav tm="0">
                                              <p:val>
                                                <p:strVal val="1+#ppt_w/2"/>
                                              </p:val>
                                            </p:tav>
                                            <p:tav tm="100000">
                                              <p:val>
                                                <p:strVal val="#ppt_x"/>
                                              </p:val>
                                            </p:tav>
                                          </p:tavLst>
                                        </p:anim>
                                        <p:anim calcmode="lin" valueType="num" p14:bounceEnd="60000">
                                          <p:cBhvr additive="base">
                                            <p:cTn id="25" dur="5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1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2" presetClass="entr" presetSubtype="2" fill="hold" grpId="0" nodeType="withEffect">
                                      <p:stCondLst>
                                        <p:cond delay="3100"/>
                                      </p:stCondLst>
                                      <p:childTnLst>
                                        <p:set>
                                          <p:cBhvr>
                                            <p:cTn id="23" dur="1" fill="hold">
                                              <p:stCondLst>
                                                <p:cond delay="0"/>
                                              </p:stCondLst>
                                            </p:cTn>
                                            <p:tgtEl>
                                              <p:spTgt spid="119"/>
                                            </p:tgtEl>
                                            <p:attrNameLst>
                                              <p:attrName>style.visibility</p:attrName>
                                            </p:attrNameLst>
                                          </p:cBhvr>
                                          <p:to>
                                            <p:strVal val="visible"/>
                                          </p:to>
                                        </p:set>
                                        <p:anim calcmode="lin" valueType="num">
                                          <p:cBhvr additive="base">
                                            <p:cTn id="24" dur="500" fill="hold"/>
                                            <p:tgtEl>
                                              <p:spTgt spid="119"/>
                                            </p:tgtEl>
                                            <p:attrNameLst>
                                              <p:attrName>ppt_x</p:attrName>
                                            </p:attrNameLst>
                                          </p:cBhvr>
                                          <p:tavLst>
                                            <p:tav tm="0">
                                              <p:val>
                                                <p:strVal val="1+#ppt_w/2"/>
                                              </p:val>
                                            </p:tav>
                                            <p:tav tm="100000">
                                              <p:val>
                                                <p:strVal val="#ppt_x"/>
                                              </p:val>
                                            </p:tav>
                                          </p:tavLst>
                                        </p:anim>
                                        <p:anim calcmode="lin" valueType="num">
                                          <p:cBhvr additive="base">
                                            <p:cTn id="25" dur="5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11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4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原创设计师QQ598969553             _3"/>
          <p:cNvSpPr>
            <a:spLocks noChangeArrowheads="1"/>
          </p:cNvSpPr>
          <p:nvPr/>
        </p:nvSpPr>
        <p:spPr bwMode="auto">
          <a:xfrm>
            <a:off x="408940" y="288037"/>
            <a:ext cx="1016000"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base">
              <a:spcBef>
                <a:spcPct val="0"/>
              </a:spcBef>
              <a:spcAft>
                <a:spcPct val="0"/>
              </a:spcAft>
            </a:pPr>
            <a:r>
              <a:rPr lang="zh-CN" altLang="en-US" sz="2000" b="1" dirty="0">
                <a:latin typeface="Impact" panose="020B0806030902050204" pitchFamily="34" charset="0"/>
                <a:ea typeface="微软雅黑" panose="020B0503020204020204" pitchFamily="34" charset="-122"/>
                <a:cs typeface="宋体" panose="02010600030101010101" pitchFamily="2" charset="-122"/>
              </a:rPr>
              <a:t>核心业务</a:t>
            </a:r>
            <a:endParaRPr lang="zh-CN" altLang="en-US" sz="2000" b="1" dirty="0">
              <a:latin typeface="Impact" panose="020B0806030902050204" pitchFamily="34" charset="0"/>
              <a:ea typeface="微软雅黑" panose="020B0503020204020204" pitchFamily="34" charset="-122"/>
              <a:cs typeface="宋体" panose="02010600030101010101" pitchFamily="2" charset="-122"/>
            </a:endParaRPr>
          </a:p>
        </p:txBody>
      </p:sp>
      <p:sp>
        <p:nvSpPr>
          <p:cNvPr id="36" name="原创设计师QQ598969553             _6"/>
          <p:cNvSpPr>
            <a:spLocks noChangeArrowheads="1"/>
          </p:cNvSpPr>
          <p:nvPr/>
        </p:nvSpPr>
        <p:spPr bwMode="auto">
          <a:xfrm>
            <a:off x="5013325" y="2459990"/>
            <a:ext cx="3905885" cy="17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600" b="1" dirty="0">
                <a:solidFill>
                  <a:schemeClr val="tx1">
                    <a:lumMod val="75000"/>
                    <a:lumOff val="25000"/>
                  </a:schemeClr>
                </a:solidFill>
              </a:rPr>
              <a:t>数据湖</a:t>
            </a:r>
            <a:endParaRPr lang="zh-CN" altLang="en-US" sz="1600" b="1" dirty="0">
              <a:solidFill>
                <a:schemeClr val="tx1">
                  <a:lumMod val="75000"/>
                  <a:lumOff val="25000"/>
                </a:schemeClr>
              </a:solidFill>
            </a:endParaRPr>
          </a:p>
          <a:p>
            <a:pPr>
              <a:lnSpc>
                <a:spcPct val="120000"/>
              </a:lnSpc>
              <a:spcBef>
                <a:spcPts val="300"/>
              </a:spcBef>
            </a:pPr>
            <a:r>
              <a:rPr lang="zh-CN" altLang="en-US" sz="800" dirty="0">
                <a:solidFill>
                  <a:srgbClr val="FFFFFF">
                    <a:lumMod val="50000"/>
                  </a:srgbClr>
                </a:solidFill>
              </a:rPr>
              <a:t>       </a:t>
            </a:r>
            <a:r>
              <a:rPr lang="zh-CN" altLang="en-US" sz="1200" dirty="0">
                <a:solidFill>
                  <a:srgbClr val="FFFFFF">
                    <a:lumMod val="50000"/>
                  </a:srgbClr>
                </a:solidFill>
              </a:rPr>
              <a:t> 蓝光存储，满足海量数据的储存需求，把它倒入到数据湖中，然后开始用于该数据。；</a:t>
            </a:r>
            <a:endParaRPr lang="zh-CN" altLang="en-US" sz="1200" dirty="0">
              <a:solidFill>
                <a:srgbClr val="FFFFFF">
                  <a:lumMod val="50000"/>
                </a:srgbClr>
              </a:solidFill>
            </a:endParaRPr>
          </a:p>
          <a:p>
            <a:pPr>
              <a:lnSpc>
                <a:spcPct val="120000"/>
              </a:lnSpc>
              <a:spcBef>
                <a:spcPts val="300"/>
              </a:spcBef>
            </a:pPr>
            <a:r>
              <a:rPr lang="zh-CN" altLang="en-US" sz="1200" dirty="0">
                <a:solidFill>
                  <a:srgbClr val="FFFFFF">
                    <a:lumMod val="50000"/>
                  </a:srgbClr>
                </a:solidFill>
              </a:rPr>
              <a:t>      建数据湖的步骤：</a:t>
            </a:r>
            <a:endParaRPr lang="zh-CN" altLang="en-US" sz="1200" dirty="0">
              <a:solidFill>
                <a:srgbClr val="FFFFFF">
                  <a:lumMod val="50000"/>
                </a:srgbClr>
              </a:solidFill>
            </a:endParaRPr>
          </a:p>
          <a:p>
            <a:pPr>
              <a:lnSpc>
                <a:spcPct val="120000"/>
              </a:lnSpc>
              <a:spcBef>
                <a:spcPts val="300"/>
              </a:spcBef>
            </a:pPr>
            <a:r>
              <a:rPr lang="zh-CN" altLang="en-US" sz="1200" dirty="0">
                <a:solidFill>
                  <a:srgbClr val="FFFFFF">
                    <a:lumMod val="50000"/>
                  </a:srgbClr>
                </a:solidFill>
              </a:rPr>
              <a:t>                                    </a:t>
            </a:r>
            <a:r>
              <a:rPr lang="en-US" altLang="zh-CN" sz="1200" dirty="0">
                <a:solidFill>
                  <a:srgbClr val="FFFFFF">
                    <a:lumMod val="50000"/>
                  </a:srgbClr>
                </a:solidFill>
              </a:rPr>
              <a:t>1.</a:t>
            </a:r>
            <a:r>
              <a:rPr lang="zh-CN" altLang="en-US" sz="1200" dirty="0">
                <a:solidFill>
                  <a:srgbClr val="FFFFFF">
                    <a:lumMod val="50000"/>
                  </a:srgbClr>
                </a:solidFill>
              </a:rPr>
              <a:t>引水（政府和商业地）</a:t>
            </a:r>
            <a:endParaRPr lang="zh-CN" altLang="en-US" sz="1200" dirty="0">
              <a:solidFill>
                <a:srgbClr val="FFFFFF">
                  <a:lumMod val="50000"/>
                </a:srgbClr>
              </a:solidFill>
            </a:endParaRPr>
          </a:p>
          <a:p>
            <a:pPr>
              <a:lnSpc>
                <a:spcPct val="120000"/>
              </a:lnSpc>
              <a:spcBef>
                <a:spcPts val="300"/>
              </a:spcBef>
            </a:pPr>
            <a:r>
              <a:rPr lang="zh-CN" altLang="en-US" sz="1200" dirty="0">
                <a:solidFill>
                  <a:srgbClr val="FFFFFF">
                    <a:lumMod val="50000"/>
                  </a:srgbClr>
                </a:solidFill>
              </a:rPr>
              <a:t>                                    </a:t>
            </a:r>
            <a:r>
              <a:rPr lang="en-US" altLang="zh-CN" sz="1200" dirty="0">
                <a:solidFill>
                  <a:srgbClr val="FFFFFF">
                    <a:lumMod val="50000"/>
                  </a:srgbClr>
                </a:solidFill>
              </a:rPr>
              <a:t>2.</a:t>
            </a:r>
            <a:r>
              <a:rPr lang="zh-CN" altLang="en-US" sz="1200" dirty="0">
                <a:solidFill>
                  <a:srgbClr val="FFFFFF">
                    <a:lumMod val="50000"/>
                  </a:srgbClr>
                </a:solidFill>
              </a:rPr>
              <a:t>水资源的利用（如：天津的创众空间等）</a:t>
            </a:r>
            <a:endParaRPr lang="zh-CN" altLang="en-US" sz="1200" dirty="0">
              <a:solidFill>
                <a:srgbClr val="FFFFFF">
                  <a:lumMod val="50000"/>
                </a:srgbClr>
              </a:solidFill>
            </a:endParaRPr>
          </a:p>
        </p:txBody>
      </p:sp>
      <p:cxnSp>
        <p:nvCxnSpPr>
          <p:cNvPr id="37" name="原创设计师QQ598969553             _7"/>
          <p:cNvCxnSpPr/>
          <p:nvPr/>
        </p:nvCxnSpPr>
        <p:spPr>
          <a:xfrm flipH="1">
            <a:off x="4553202" y="2287796"/>
            <a:ext cx="1" cy="285411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原创设计师QQ598969553             _9"/>
          <p:cNvSpPr/>
          <p:nvPr/>
        </p:nvSpPr>
        <p:spPr>
          <a:xfrm>
            <a:off x="4220871" y="1623144"/>
            <a:ext cx="664664" cy="664662"/>
          </a:xfrm>
          <a:prstGeom prst="diamond">
            <a:avLst/>
          </a:prstGeom>
          <a:solidFill>
            <a:schemeClr val="accent1"/>
          </a:solidFill>
          <a:ln>
            <a:noFill/>
          </a:ln>
        </p:spPr>
        <p:txBody>
          <a:bodyPr vert="horz" wrap="square" lIns="0" tIns="0" rIns="0" bIns="0" numCol="1" anchor="ctr" anchorCtr="0" compatLnSpc="1"/>
          <a:lstStyle/>
          <a:p>
            <a:pPr algn="ctr"/>
            <a:r>
              <a:rPr lang="en-US" altLang="zh-CN" dirty="0">
                <a:solidFill>
                  <a:schemeClr val="bg1"/>
                </a:solidFill>
              </a:rPr>
              <a:t>01</a:t>
            </a:r>
            <a:endParaRPr lang="zh-CN" altLang="en-US" dirty="0">
              <a:solidFill>
                <a:schemeClr val="bg1"/>
              </a:solidFill>
            </a:endParaRPr>
          </a:p>
        </p:txBody>
      </p:sp>
      <p:sp>
        <p:nvSpPr>
          <p:cNvPr id="44" name="原创设计师QQ598969553             _10"/>
          <p:cNvSpPr/>
          <p:nvPr/>
        </p:nvSpPr>
        <p:spPr bwMode="auto">
          <a:xfrm>
            <a:off x="4273105" y="2135991"/>
            <a:ext cx="106888" cy="213392"/>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 name="原创设计师QQ598969553             _11"/>
          <p:cNvSpPr/>
          <p:nvPr/>
        </p:nvSpPr>
        <p:spPr bwMode="auto">
          <a:xfrm>
            <a:off x="4753093" y="1781945"/>
            <a:ext cx="86920" cy="17353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6" name="原创设计师QQ598969553             _12"/>
          <p:cNvSpPr/>
          <p:nvPr/>
        </p:nvSpPr>
        <p:spPr bwMode="auto">
          <a:xfrm>
            <a:off x="4173137" y="1570667"/>
            <a:ext cx="167710" cy="334816"/>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原创设计师QQ598969553             _13"/>
          <p:cNvSpPr/>
          <p:nvPr/>
        </p:nvSpPr>
        <p:spPr bwMode="auto">
          <a:xfrm>
            <a:off x="4840013" y="2069773"/>
            <a:ext cx="173226" cy="34582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8" name="原创设计师QQ598969553             _14"/>
          <p:cNvSpPr/>
          <p:nvPr/>
        </p:nvSpPr>
        <p:spPr bwMode="auto">
          <a:xfrm flipH="1">
            <a:off x="4012255" y="1570666"/>
            <a:ext cx="160882" cy="33481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pic>
        <p:nvPicPr>
          <p:cNvPr id="39" name="Picture 6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descr="[WJ1{TZ0@D}G}_TR[G69%E2"/>
          <p:cNvPicPr>
            <a:picLocks noChangeAspect="1"/>
          </p:cNvPicPr>
          <p:nvPr/>
        </p:nvPicPr>
        <p:blipFill>
          <a:blip r:embed="rId2"/>
          <a:stretch>
            <a:fillRect/>
          </a:stretch>
        </p:blipFill>
        <p:spPr>
          <a:xfrm>
            <a:off x="573405" y="2459990"/>
            <a:ext cx="3361690" cy="1457325"/>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2" presetClass="entr" presetSubtype="1" fill="hold" grpId="0" nodeType="withEffect">
                                  <p:stCondLst>
                                    <p:cond delay="120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ppt_x"/>
                                          </p:val>
                                        </p:tav>
                                        <p:tav tm="100000">
                                          <p:val>
                                            <p:strVal val="#ppt_x"/>
                                          </p:val>
                                        </p:tav>
                                      </p:tavLst>
                                    </p:anim>
                                    <p:anim calcmode="lin" valueType="num">
                                      <p:cBhvr additive="base">
                                        <p:cTn id="25" dur="500" fill="hold"/>
                                        <p:tgtEl>
                                          <p:spTgt spid="44"/>
                                        </p:tgtEl>
                                        <p:attrNameLst>
                                          <p:attrName>ppt_y</p:attrName>
                                        </p:attrNameLst>
                                      </p:cBhvr>
                                      <p:tavLst>
                                        <p:tav tm="0">
                                          <p:val>
                                            <p:strVal val="0-#ppt_h/2"/>
                                          </p:val>
                                        </p:tav>
                                        <p:tav tm="100000">
                                          <p:val>
                                            <p:strVal val="#ppt_y"/>
                                          </p:val>
                                        </p:tav>
                                      </p:tavLst>
                                    </p:anim>
                                  </p:childTnLst>
                                </p:cTn>
                              </p:par>
                              <p:par>
                                <p:cTn id="26" presetID="35" presetClass="emph" presetSubtype="0" repeatCount="3000" fill="hold" grpId="1" nodeType="withEffect">
                                  <p:stCondLst>
                                    <p:cond delay="1600"/>
                                  </p:stCondLst>
                                  <p:childTnLst>
                                    <p:anim calcmode="discrete" valueType="str">
                                      <p:cBhvr>
                                        <p:cTn id="27" dur="100" fill="hold"/>
                                        <p:tgtEl>
                                          <p:spTgt spid="44"/>
                                        </p:tgtEl>
                                        <p:attrNameLst>
                                          <p:attrName>style.visibility</p:attrName>
                                        </p:attrNameLst>
                                      </p:cBhvr>
                                      <p:tavLst>
                                        <p:tav tm="0">
                                          <p:val>
                                            <p:strVal val="hidden"/>
                                          </p:val>
                                        </p:tav>
                                        <p:tav tm="50000">
                                          <p:val>
                                            <p:strVal val="visible"/>
                                          </p:val>
                                        </p:tav>
                                      </p:tavLst>
                                    </p:anim>
                                  </p:childTnLst>
                                </p:cTn>
                              </p:par>
                              <p:par>
                                <p:cTn id="28" presetID="2" presetClass="entr" presetSubtype="1" fill="hold" grpId="0" nodeType="withEffect">
                                  <p:stCondLst>
                                    <p:cond delay="130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0-#ppt_h/2"/>
                                          </p:val>
                                        </p:tav>
                                        <p:tav tm="100000">
                                          <p:val>
                                            <p:strVal val="#ppt_y"/>
                                          </p:val>
                                        </p:tav>
                                      </p:tavLst>
                                    </p:anim>
                                  </p:childTnLst>
                                </p:cTn>
                              </p:par>
                              <p:par>
                                <p:cTn id="32" presetID="35" presetClass="emph" presetSubtype="0" repeatCount="3000" fill="hold" grpId="1" nodeType="withEffect">
                                  <p:stCondLst>
                                    <p:cond delay="1700"/>
                                  </p:stCondLst>
                                  <p:childTnLst>
                                    <p:anim calcmode="discrete" valueType="str">
                                      <p:cBhvr>
                                        <p:cTn id="33" dur="100" fill="hold"/>
                                        <p:tgtEl>
                                          <p:spTgt spid="45"/>
                                        </p:tgtEl>
                                        <p:attrNameLst>
                                          <p:attrName>style.visibility</p:attrName>
                                        </p:attrNameLst>
                                      </p:cBhvr>
                                      <p:tavLst>
                                        <p:tav tm="0">
                                          <p:val>
                                            <p:strVal val="hidden"/>
                                          </p:val>
                                        </p:tav>
                                        <p:tav tm="50000">
                                          <p:val>
                                            <p:strVal val="visible"/>
                                          </p:val>
                                        </p:tav>
                                      </p:tavLst>
                                    </p:anim>
                                  </p:childTnLst>
                                </p:cTn>
                              </p:par>
                              <p:par>
                                <p:cTn id="34" presetID="2" presetClass="entr" presetSubtype="1" fill="hold" grpId="0" nodeType="withEffect">
                                  <p:stCondLst>
                                    <p:cond delay="1400"/>
                                  </p:stCondLst>
                                  <p:childTnLst>
                                    <p:set>
                                      <p:cBhvr>
                                        <p:cTn id="35" dur="1" fill="hold">
                                          <p:stCondLst>
                                            <p:cond delay="0"/>
                                          </p:stCondLst>
                                        </p:cTn>
                                        <p:tgtEl>
                                          <p:spTgt spid="47"/>
                                        </p:tgtEl>
                                        <p:attrNameLst>
                                          <p:attrName>style.visibility</p:attrName>
                                        </p:attrNameLst>
                                      </p:cBhvr>
                                      <p:to>
                                        <p:strVal val="visible"/>
                                      </p:to>
                                    </p:set>
                                    <p:anim calcmode="lin" valueType="num">
                                      <p:cBhvr additive="base">
                                        <p:cTn id="36" dur="500" fill="hold"/>
                                        <p:tgtEl>
                                          <p:spTgt spid="47"/>
                                        </p:tgtEl>
                                        <p:attrNameLst>
                                          <p:attrName>ppt_x</p:attrName>
                                        </p:attrNameLst>
                                      </p:cBhvr>
                                      <p:tavLst>
                                        <p:tav tm="0">
                                          <p:val>
                                            <p:strVal val="#ppt_x"/>
                                          </p:val>
                                        </p:tav>
                                        <p:tav tm="100000">
                                          <p:val>
                                            <p:strVal val="#ppt_x"/>
                                          </p:val>
                                        </p:tav>
                                      </p:tavLst>
                                    </p:anim>
                                    <p:anim calcmode="lin" valueType="num">
                                      <p:cBhvr additive="base">
                                        <p:cTn id="37" dur="500" fill="hold"/>
                                        <p:tgtEl>
                                          <p:spTgt spid="47"/>
                                        </p:tgtEl>
                                        <p:attrNameLst>
                                          <p:attrName>ppt_y</p:attrName>
                                        </p:attrNameLst>
                                      </p:cBhvr>
                                      <p:tavLst>
                                        <p:tav tm="0">
                                          <p:val>
                                            <p:strVal val="0-#ppt_h/2"/>
                                          </p:val>
                                        </p:tav>
                                        <p:tav tm="100000">
                                          <p:val>
                                            <p:strVal val="#ppt_y"/>
                                          </p:val>
                                        </p:tav>
                                      </p:tavLst>
                                    </p:anim>
                                  </p:childTnLst>
                                </p:cTn>
                              </p:par>
                              <p:par>
                                <p:cTn id="38" presetID="35" presetClass="emph" presetSubtype="0" repeatCount="3000" fill="hold" grpId="1" nodeType="withEffect">
                                  <p:stCondLst>
                                    <p:cond delay="1800"/>
                                  </p:stCondLst>
                                  <p:childTnLst>
                                    <p:anim calcmode="discrete" valueType="str">
                                      <p:cBhvr>
                                        <p:cTn id="39" dur="100" fill="hold"/>
                                        <p:tgtEl>
                                          <p:spTgt spid="47"/>
                                        </p:tgtEl>
                                        <p:attrNameLst>
                                          <p:attrName>style.visibility</p:attrName>
                                        </p:attrNameLst>
                                      </p:cBhvr>
                                      <p:tavLst>
                                        <p:tav tm="0">
                                          <p:val>
                                            <p:strVal val="hidden"/>
                                          </p:val>
                                        </p:tav>
                                        <p:tav tm="50000">
                                          <p:val>
                                            <p:strVal val="visible"/>
                                          </p:val>
                                        </p:tav>
                                      </p:tavLst>
                                    </p:anim>
                                  </p:childTnLst>
                                </p:cTn>
                              </p:par>
                              <p:par>
                                <p:cTn id="40" presetID="2" presetClass="entr" presetSubtype="1" fill="hold" grpId="0" nodeType="withEffect">
                                  <p:stCondLst>
                                    <p:cond delay="150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500" fill="hold"/>
                                        <p:tgtEl>
                                          <p:spTgt spid="46"/>
                                        </p:tgtEl>
                                        <p:attrNameLst>
                                          <p:attrName>ppt_x</p:attrName>
                                        </p:attrNameLst>
                                      </p:cBhvr>
                                      <p:tavLst>
                                        <p:tav tm="0">
                                          <p:val>
                                            <p:strVal val="#ppt_x"/>
                                          </p:val>
                                        </p:tav>
                                        <p:tav tm="100000">
                                          <p:val>
                                            <p:strVal val="#ppt_x"/>
                                          </p:val>
                                        </p:tav>
                                      </p:tavLst>
                                    </p:anim>
                                    <p:anim calcmode="lin" valueType="num">
                                      <p:cBhvr additive="base">
                                        <p:cTn id="43" dur="500" fill="hold"/>
                                        <p:tgtEl>
                                          <p:spTgt spid="46"/>
                                        </p:tgtEl>
                                        <p:attrNameLst>
                                          <p:attrName>ppt_y</p:attrName>
                                        </p:attrNameLst>
                                      </p:cBhvr>
                                      <p:tavLst>
                                        <p:tav tm="0">
                                          <p:val>
                                            <p:strVal val="0-#ppt_h/2"/>
                                          </p:val>
                                        </p:tav>
                                        <p:tav tm="100000">
                                          <p:val>
                                            <p:strVal val="#ppt_y"/>
                                          </p:val>
                                        </p:tav>
                                      </p:tavLst>
                                    </p:anim>
                                  </p:childTnLst>
                                </p:cTn>
                              </p:par>
                              <p:par>
                                <p:cTn id="44" presetID="35" presetClass="emph" presetSubtype="0" repeatCount="3000" fill="hold" grpId="1" nodeType="withEffect">
                                  <p:stCondLst>
                                    <p:cond delay="1900"/>
                                  </p:stCondLst>
                                  <p:childTnLst>
                                    <p:anim calcmode="discrete" valueType="str">
                                      <p:cBhvr>
                                        <p:cTn id="45" dur="100" fill="hold"/>
                                        <p:tgtEl>
                                          <p:spTgt spid="46"/>
                                        </p:tgtEl>
                                        <p:attrNameLst>
                                          <p:attrName>style.visibility</p:attrName>
                                        </p:attrNameLst>
                                      </p:cBhvr>
                                      <p:tavLst>
                                        <p:tav tm="0">
                                          <p:val>
                                            <p:strVal val="hidden"/>
                                          </p:val>
                                        </p:tav>
                                        <p:tav tm="50000">
                                          <p:val>
                                            <p:strVal val="visible"/>
                                          </p:val>
                                        </p:tav>
                                      </p:tavLst>
                                    </p:anim>
                                  </p:childTnLst>
                                </p:cTn>
                              </p:par>
                              <p:par>
                                <p:cTn id="46" presetID="2" presetClass="entr" presetSubtype="1" fill="hold" grpId="0" nodeType="withEffect">
                                  <p:stCondLst>
                                    <p:cond delay="160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0-#ppt_h/2"/>
                                          </p:val>
                                        </p:tav>
                                        <p:tav tm="100000">
                                          <p:val>
                                            <p:strVal val="#ppt_y"/>
                                          </p:val>
                                        </p:tav>
                                      </p:tavLst>
                                    </p:anim>
                                  </p:childTnLst>
                                </p:cTn>
                              </p:par>
                              <p:par>
                                <p:cTn id="50" presetID="35" presetClass="emph" presetSubtype="0" repeatCount="3000" fill="hold" grpId="1" nodeType="withEffect">
                                  <p:stCondLst>
                                    <p:cond delay="2000"/>
                                  </p:stCondLst>
                                  <p:childTnLst>
                                    <p:anim calcmode="discrete" valueType="str">
                                      <p:cBhvr>
                                        <p:cTn id="51" dur="100" fill="hold"/>
                                        <p:tgtEl>
                                          <p:spTgt spid="48"/>
                                        </p:tgtEl>
                                        <p:attrNameLst>
                                          <p:attrName>style.visibility</p:attrName>
                                        </p:attrNameLst>
                                      </p:cBhvr>
                                      <p:tavLst>
                                        <p:tav tm="0">
                                          <p:val>
                                            <p:strVal val="hidden"/>
                                          </p:val>
                                        </p:tav>
                                        <p:tav tm="50000">
                                          <p:val>
                                            <p:strVal val="visible"/>
                                          </p:val>
                                        </p:tav>
                                      </p:tavLst>
                                    </p:anim>
                                  </p:childTnLst>
                                </p:cTn>
                              </p:par>
                              <p:par>
                                <p:cTn id="52" presetID="10" presetClass="entr" presetSubtype="0" fill="hold" grpId="0" nodeType="withEffect">
                                  <p:stCondLst>
                                    <p:cond delay="180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250"/>
                                        <p:tgtEl>
                                          <p:spTgt spid="2"/>
                                        </p:tgtEl>
                                      </p:cBhvr>
                                    </p:animEffect>
                                  </p:childTnLst>
                                </p:cTn>
                              </p:par>
                              <p:par>
                                <p:cTn id="55" presetID="35" presetClass="emph" presetSubtype="0" fill="hold" grpId="1" nodeType="withEffect">
                                  <p:stCondLst>
                                    <p:cond delay="1900"/>
                                  </p:stCondLst>
                                  <p:childTnLst>
                                    <p:anim calcmode="discrete" valueType="str">
                                      <p:cBhvr>
                                        <p:cTn id="56" dur="100" fill="hold"/>
                                        <p:tgtEl>
                                          <p:spTgt spid="2"/>
                                        </p:tgtEl>
                                        <p:attrNameLst>
                                          <p:attrName>style.visibility</p:attrName>
                                        </p:attrNameLst>
                                      </p:cBhvr>
                                      <p:tavLst>
                                        <p:tav tm="0">
                                          <p:val>
                                            <p:strVal val="hidden"/>
                                          </p:val>
                                        </p:tav>
                                        <p:tav tm="50000">
                                          <p:val>
                                            <p:strVal val="visible"/>
                                          </p:val>
                                        </p:tav>
                                      </p:tavLst>
                                    </p:anim>
                                  </p:childTnLst>
                                </p:cTn>
                              </p:par>
                              <p:par>
                                <p:cTn id="57" presetID="22" presetClass="entr" presetSubtype="1" fill="hold" nodeType="withEffect">
                                  <p:stCondLst>
                                    <p:cond delay="1900"/>
                                  </p:stCondLst>
                                  <p:childTnLst>
                                    <p:set>
                                      <p:cBhvr>
                                        <p:cTn id="58" dur="1" fill="hold">
                                          <p:stCondLst>
                                            <p:cond delay="0"/>
                                          </p:stCondLst>
                                        </p:cTn>
                                        <p:tgtEl>
                                          <p:spTgt spid="37"/>
                                        </p:tgtEl>
                                        <p:attrNameLst>
                                          <p:attrName>style.visibility</p:attrName>
                                        </p:attrNameLst>
                                      </p:cBhvr>
                                      <p:to>
                                        <p:strVal val="visible"/>
                                      </p:to>
                                    </p:set>
                                    <p:animEffect transition="in" filter="wipe(up)">
                                      <p:cBhvr>
                                        <p:cTn id="59" dur="500"/>
                                        <p:tgtEl>
                                          <p:spTgt spid="37"/>
                                        </p:tgtEl>
                                      </p:cBhvr>
                                    </p:animEffect>
                                  </p:childTnLst>
                                </p:cTn>
                              </p:par>
                              <p:par>
                                <p:cTn id="60" presetID="42" presetClass="entr" presetSubtype="0" fill="hold" grpId="0" nodeType="withEffect">
                                  <p:stCondLst>
                                    <p:cond delay="190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anim calcmode="lin" valueType="num">
                                      <p:cBhvr>
                                        <p:cTn id="63" dur="500" fill="hold"/>
                                        <p:tgtEl>
                                          <p:spTgt spid="36"/>
                                        </p:tgtEl>
                                        <p:attrNameLst>
                                          <p:attrName>ppt_x</p:attrName>
                                        </p:attrNameLst>
                                      </p:cBhvr>
                                      <p:tavLst>
                                        <p:tav tm="0">
                                          <p:val>
                                            <p:strVal val="#ppt_x"/>
                                          </p:val>
                                        </p:tav>
                                        <p:tav tm="100000">
                                          <p:val>
                                            <p:strVal val="#ppt_x"/>
                                          </p:val>
                                        </p:tav>
                                      </p:tavLst>
                                    </p:anim>
                                    <p:anim calcmode="lin" valueType="num">
                                      <p:cBhvr>
                                        <p:cTn id="64"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36" grpId="0"/>
      <p:bldP spid="2" grpId="0" animBg="1"/>
      <p:bldP spid="2"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原创设计师QQ598969553             _1"/>
          <p:cNvCxnSpPr>
            <a:endCxn id="23" idx="0"/>
          </p:cNvCxnSpPr>
          <p:nvPr/>
        </p:nvCxnSpPr>
        <p:spPr>
          <a:xfrm>
            <a:off x="4553203" y="0"/>
            <a:ext cx="0" cy="16231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原创设计师QQ598969553             _2"/>
          <p:cNvSpPr>
            <a:spLocks noChangeArrowheads="1"/>
          </p:cNvSpPr>
          <p:nvPr/>
        </p:nvSpPr>
        <p:spPr bwMode="auto">
          <a:xfrm>
            <a:off x="1023570" y="2069548"/>
            <a:ext cx="2376264" cy="1958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600" b="1" dirty="0">
                <a:solidFill>
                  <a:schemeClr val="tx1">
                    <a:lumMod val="75000"/>
                    <a:lumOff val="25000"/>
                  </a:schemeClr>
                </a:solidFill>
              </a:rPr>
              <a:t>大交通</a:t>
            </a:r>
            <a:endParaRPr lang="zh-CN" altLang="en-US" sz="1600" b="1" dirty="0">
              <a:solidFill>
                <a:schemeClr val="tx1">
                  <a:lumMod val="75000"/>
                  <a:lumOff val="25000"/>
                </a:schemeClr>
              </a:solidFill>
            </a:endParaRPr>
          </a:p>
          <a:p>
            <a:pPr>
              <a:lnSpc>
                <a:spcPct val="120000"/>
              </a:lnSpc>
              <a:spcBef>
                <a:spcPts val="300"/>
              </a:spcBef>
            </a:pPr>
            <a:r>
              <a:rPr lang="zh-CN" altLang="en-US" sz="1200" dirty="0">
                <a:solidFill>
                  <a:srgbClr val="FFFFFF">
                    <a:lumMod val="50000"/>
                  </a:srgbClr>
                </a:solidFill>
              </a:rPr>
              <a:t>        智能交通 从安全、便捷、高效、绿色、智能、综合这几方便很好的解决了交通方面的问题。</a:t>
            </a:r>
            <a:endParaRPr lang="zh-CN" altLang="en-US" sz="1200" dirty="0">
              <a:solidFill>
                <a:srgbClr val="FFFFFF">
                  <a:lumMod val="50000"/>
                </a:srgbClr>
              </a:solidFill>
            </a:endParaRPr>
          </a:p>
          <a:p>
            <a:pPr>
              <a:lnSpc>
                <a:spcPct val="120000"/>
              </a:lnSpc>
              <a:spcBef>
                <a:spcPts val="300"/>
              </a:spcBef>
            </a:pPr>
            <a:endParaRPr lang="en-US" altLang="zh-CN" sz="1200" dirty="0">
              <a:solidFill>
                <a:srgbClr val="FFFFFF">
                  <a:lumMod val="50000"/>
                </a:srgbClr>
              </a:solidFill>
            </a:endParaRPr>
          </a:p>
          <a:p>
            <a:pPr>
              <a:lnSpc>
                <a:spcPct val="120000"/>
              </a:lnSpc>
              <a:spcBef>
                <a:spcPts val="300"/>
              </a:spcBef>
            </a:pPr>
            <a:r>
              <a:rPr lang="zh-CN" altLang="en-US" sz="1200" dirty="0">
                <a:solidFill>
                  <a:srgbClr val="FFFFFF">
                    <a:lumMod val="50000"/>
                  </a:srgbClr>
                </a:solidFill>
              </a:rPr>
              <a:t>        具体从 功能区的调整、路网、路权调控等几方面具体解决交通问题</a:t>
            </a:r>
            <a:endParaRPr lang="en-US" altLang="zh-CN" sz="1200" dirty="0">
              <a:solidFill>
                <a:srgbClr val="FFFFFF">
                  <a:lumMod val="50000"/>
                </a:srgbClr>
              </a:solidFill>
            </a:endParaRPr>
          </a:p>
        </p:txBody>
      </p:sp>
      <p:cxnSp>
        <p:nvCxnSpPr>
          <p:cNvPr id="14" name="原创设计师QQ598969553             _3"/>
          <p:cNvCxnSpPr>
            <a:stCxn id="23" idx="2"/>
          </p:cNvCxnSpPr>
          <p:nvPr/>
        </p:nvCxnSpPr>
        <p:spPr>
          <a:xfrm>
            <a:off x="4553203" y="2287806"/>
            <a:ext cx="0" cy="28541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6"/>
          <p:cNvSpPr/>
          <p:nvPr/>
        </p:nvSpPr>
        <p:spPr>
          <a:xfrm>
            <a:off x="4220871" y="1623144"/>
            <a:ext cx="664664" cy="664662"/>
          </a:xfrm>
          <a:prstGeom prst="diamond">
            <a:avLst/>
          </a:prstGeom>
          <a:solidFill>
            <a:schemeClr val="accent1"/>
          </a:solidFill>
          <a:ln>
            <a:noFill/>
          </a:ln>
        </p:spPr>
        <p:txBody>
          <a:bodyPr vert="horz" wrap="square" lIns="0" tIns="0" rIns="0" bIns="0" numCol="1" anchor="ctr" anchorCtr="0" compatLnSpc="1"/>
          <a:lstStyle/>
          <a:p>
            <a:pPr algn="ctr"/>
            <a:r>
              <a:rPr lang="en-US" altLang="zh-CN" dirty="0">
                <a:solidFill>
                  <a:schemeClr val="bg1"/>
                </a:solidFill>
              </a:rPr>
              <a:t>02</a:t>
            </a:r>
            <a:endParaRPr lang="zh-CN" altLang="en-US" dirty="0">
              <a:solidFill>
                <a:schemeClr val="bg1"/>
              </a:solidFill>
            </a:endParaRPr>
          </a:p>
        </p:txBody>
      </p:sp>
      <p:sp>
        <p:nvSpPr>
          <p:cNvPr id="24" name="原创设计师QQ598969553             _7"/>
          <p:cNvSpPr/>
          <p:nvPr/>
        </p:nvSpPr>
        <p:spPr bwMode="auto">
          <a:xfrm>
            <a:off x="4273105" y="2135991"/>
            <a:ext cx="106888" cy="213392"/>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5" name="原创设计师QQ598969553             _8"/>
          <p:cNvSpPr/>
          <p:nvPr/>
        </p:nvSpPr>
        <p:spPr bwMode="auto">
          <a:xfrm>
            <a:off x="4753093" y="1781945"/>
            <a:ext cx="86920" cy="17353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26" name="原创设计师QQ598969553             _9"/>
          <p:cNvSpPr/>
          <p:nvPr/>
        </p:nvSpPr>
        <p:spPr bwMode="auto">
          <a:xfrm>
            <a:off x="4173137" y="1570667"/>
            <a:ext cx="167710" cy="334816"/>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27" name="原创设计师QQ598969553             _10"/>
          <p:cNvSpPr/>
          <p:nvPr/>
        </p:nvSpPr>
        <p:spPr bwMode="auto">
          <a:xfrm>
            <a:off x="4840013" y="2069773"/>
            <a:ext cx="173226" cy="34582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8" name="原创设计师QQ598969553             _11"/>
          <p:cNvSpPr/>
          <p:nvPr/>
        </p:nvSpPr>
        <p:spPr bwMode="auto">
          <a:xfrm flipH="1">
            <a:off x="4012255" y="1570666"/>
            <a:ext cx="160882" cy="33481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pic>
        <p:nvPicPr>
          <p:cNvPr id="29" name="Picture 6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descr="JJ57Y)KDKL_)~)0`B_D[7IV"/>
          <p:cNvPicPr>
            <a:picLocks noChangeAspect="1"/>
          </p:cNvPicPr>
          <p:nvPr/>
        </p:nvPicPr>
        <p:blipFill>
          <a:blip r:embed="rId2"/>
          <a:stretch>
            <a:fillRect/>
          </a:stretch>
        </p:blipFill>
        <p:spPr>
          <a:xfrm>
            <a:off x="5241925" y="1905000"/>
            <a:ext cx="3609975" cy="1683385"/>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50"/>
                                        <p:tgtEl>
                                          <p:spTgt spid="23"/>
                                        </p:tgtEl>
                                      </p:cBhvr>
                                    </p:animEffect>
                                  </p:childTnLst>
                                </p:cTn>
                              </p:par>
                              <p:par>
                                <p:cTn id="11" presetID="35" presetClass="emph" presetSubtype="0" fill="hold" grpId="1" nodeType="withEffect">
                                  <p:stCondLst>
                                    <p:cond delay="600"/>
                                  </p:stCondLst>
                                  <p:childTnLst>
                                    <p:anim calcmode="discrete" valueType="str">
                                      <p:cBhvr>
                                        <p:cTn id="12" dur="100" fill="hold"/>
                                        <p:tgtEl>
                                          <p:spTgt spid="23"/>
                                        </p:tgtEl>
                                        <p:attrNameLst>
                                          <p:attrName>style.visibility</p:attrName>
                                        </p:attrNameLst>
                                      </p:cBhvr>
                                      <p:tavLst>
                                        <p:tav tm="0">
                                          <p:val>
                                            <p:strVal val="hidden"/>
                                          </p:val>
                                        </p:tav>
                                        <p:tav tm="50000">
                                          <p:val>
                                            <p:strVal val="visible"/>
                                          </p:val>
                                        </p:tav>
                                      </p:tavLst>
                                    </p:anim>
                                  </p:childTnLst>
                                </p:cTn>
                              </p:par>
                              <p:par>
                                <p:cTn id="13" presetID="22" presetClass="entr" presetSubtype="1" fill="hold" nodeType="withEffect">
                                  <p:stCondLst>
                                    <p:cond delay="60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42" presetClass="entr" presetSubtype="0" fill="hold" grpId="0" nodeType="withEffect">
                                  <p:stCondLst>
                                    <p:cond delay="6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35" presetClass="emph" presetSubtype="0" repeatCount="3000" fill="hold" grpId="1" nodeType="withEffect">
                                  <p:stCondLst>
                                    <p:cond delay="800"/>
                                  </p:stCondLst>
                                  <p:childTnLst>
                                    <p:anim calcmode="discrete" valueType="str">
                                      <p:cBhvr>
                                        <p:cTn id="26" dur="100" fill="hold"/>
                                        <p:tgtEl>
                                          <p:spTgt spid="24"/>
                                        </p:tgtEl>
                                        <p:attrNameLst>
                                          <p:attrName>style.visibility</p:attrName>
                                        </p:attrNameLst>
                                      </p:cBhvr>
                                      <p:tavLst>
                                        <p:tav tm="0">
                                          <p:val>
                                            <p:strVal val="hidden"/>
                                          </p:val>
                                        </p:tav>
                                        <p:tav tm="50000">
                                          <p:val>
                                            <p:strVal val="visible"/>
                                          </p:val>
                                        </p:tav>
                                      </p:tavLst>
                                    </p:anim>
                                  </p:childTnLst>
                                </p:cTn>
                              </p:par>
                              <p:par>
                                <p:cTn id="27" presetID="2" presetClass="entr" presetSubtype="1" fill="hold" grpId="0" nodeType="withEffect">
                                  <p:stCondLst>
                                    <p:cond delay="50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0-#ppt_h/2"/>
                                          </p:val>
                                        </p:tav>
                                        <p:tav tm="100000">
                                          <p:val>
                                            <p:strVal val="#ppt_y"/>
                                          </p:val>
                                        </p:tav>
                                      </p:tavLst>
                                    </p:anim>
                                  </p:childTnLst>
                                </p:cTn>
                              </p:par>
                              <p:par>
                                <p:cTn id="31" presetID="35" presetClass="emph" presetSubtype="0" repeatCount="3000" fill="hold" grpId="1" nodeType="withEffect">
                                  <p:stCondLst>
                                    <p:cond delay="900"/>
                                  </p:stCondLst>
                                  <p:childTnLst>
                                    <p:anim calcmode="discrete" valueType="str">
                                      <p:cBhvr>
                                        <p:cTn id="32" dur="100" fill="hold"/>
                                        <p:tgtEl>
                                          <p:spTgt spid="25"/>
                                        </p:tgtEl>
                                        <p:attrNameLst>
                                          <p:attrName>style.visibility</p:attrName>
                                        </p:attrNameLst>
                                      </p:cBhvr>
                                      <p:tavLst>
                                        <p:tav tm="0">
                                          <p:val>
                                            <p:strVal val="hidden"/>
                                          </p:val>
                                        </p:tav>
                                        <p:tav tm="50000">
                                          <p:val>
                                            <p:strVal val="visible"/>
                                          </p:val>
                                        </p:tav>
                                      </p:tavLst>
                                    </p:anim>
                                  </p:childTnLst>
                                </p:cTn>
                              </p:par>
                              <p:par>
                                <p:cTn id="33" presetID="2" presetClass="entr" presetSubtype="1" fill="hold" grpId="0" nodeType="withEffect">
                                  <p:stCondLst>
                                    <p:cond delay="60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0-#ppt_h/2"/>
                                          </p:val>
                                        </p:tav>
                                        <p:tav tm="100000">
                                          <p:val>
                                            <p:strVal val="#ppt_y"/>
                                          </p:val>
                                        </p:tav>
                                      </p:tavLst>
                                    </p:anim>
                                  </p:childTnLst>
                                </p:cTn>
                              </p:par>
                              <p:par>
                                <p:cTn id="37" presetID="35" presetClass="emph" presetSubtype="0" repeatCount="3000" fill="hold" grpId="1" nodeType="withEffect">
                                  <p:stCondLst>
                                    <p:cond delay="1000"/>
                                  </p:stCondLst>
                                  <p:childTnLst>
                                    <p:anim calcmode="discrete" valueType="str">
                                      <p:cBhvr>
                                        <p:cTn id="38" dur="100" fill="hold"/>
                                        <p:tgtEl>
                                          <p:spTgt spid="27"/>
                                        </p:tgtEl>
                                        <p:attrNameLst>
                                          <p:attrName>style.visibility</p:attrName>
                                        </p:attrNameLst>
                                      </p:cBhvr>
                                      <p:tavLst>
                                        <p:tav tm="0">
                                          <p:val>
                                            <p:strVal val="hidden"/>
                                          </p:val>
                                        </p:tav>
                                        <p:tav tm="50000">
                                          <p:val>
                                            <p:strVal val="visible"/>
                                          </p:val>
                                        </p:tav>
                                      </p:tavLst>
                                    </p:anim>
                                  </p:childTnLst>
                                </p:cTn>
                              </p:par>
                              <p:par>
                                <p:cTn id="39" presetID="2" presetClass="entr" presetSubtype="1" fill="hold" grpId="0" nodeType="withEffect">
                                  <p:stCondLst>
                                    <p:cond delay="70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0-#ppt_h/2"/>
                                          </p:val>
                                        </p:tav>
                                        <p:tav tm="100000">
                                          <p:val>
                                            <p:strVal val="#ppt_y"/>
                                          </p:val>
                                        </p:tav>
                                      </p:tavLst>
                                    </p:anim>
                                  </p:childTnLst>
                                </p:cTn>
                              </p:par>
                              <p:par>
                                <p:cTn id="43" presetID="35" presetClass="emph" presetSubtype="0" repeatCount="3000" fill="hold" grpId="1" nodeType="withEffect">
                                  <p:stCondLst>
                                    <p:cond delay="1100"/>
                                  </p:stCondLst>
                                  <p:childTnLst>
                                    <p:anim calcmode="discrete" valueType="str">
                                      <p:cBhvr>
                                        <p:cTn id="44" dur="100" fill="hold"/>
                                        <p:tgtEl>
                                          <p:spTgt spid="26"/>
                                        </p:tgtEl>
                                        <p:attrNameLst>
                                          <p:attrName>style.visibility</p:attrName>
                                        </p:attrNameLst>
                                      </p:cBhvr>
                                      <p:tavLst>
                                        <p:tav tm="0">
                                          <p:val>
                                            <p:strVal val="hidden"/>
                                          </p:val>
                                        </p:tav>
                                        <p:tav tm="50000">
                                          <p:val>
                                            <p:strVal val="visible"/>
                                          </p:val>
                                        </p:tav>
                                      </p:tavLst>
                                    </p:anim>
                                  </p:childTnLst>
                                </p:cTn>
                              </p:par>
                              <p:par>
                                <p:cTn id="45" presetID="2" presetClass="entr" presetSubtype="1" fill="hold" grpId="0" nodeType="withEffect">
                                  <p:stCondLst>
                                    <p:cond delay="80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0-#ppt_h/2"/>
                                          </p:val>
                                        </p:tav>
                                        <p:tav tm="100000">
                                          <p:val>
                                            <p:strVal val="#ppt_y"/>
                                          </p:val>
                                        </p:tav>
                                      </p:tavLst>
                                    </p:anim>
                                  </p:childTnLst>
                                </p:cTn>
                              </p:par>
                              <p:par>
                                <p:cTn id="49" presetID="35" presetClass="emph" presetSubtype="0" repeatCount="3000" fill="hold" grpId="1" nodeType="withEffect">
                                  <p:stCondLst>
                                    <p:cond delay="1200"/>
                                  </p:stCondLst>
                                  <p:childTnLst>
                                    <p:anim calcmode="discrete" valueType="str">
                                      <p:cBhvr>
                                        <p:cTn id="50" dur="1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Lst>
  </p:timing>
</p:sld>
</file>

<file path=ppt/theme/theme1.xml><?xml version="1.0" encoding="utf-8"?>
<a:theme xmlns:a="http://schemas.openxmlformats.org/drawingml/2006/main" name="Office 主题​​">
  <a:themeElements>
    <a:clrScheme name="自定义 10">
      <a:dk1>
        <a:sysClr val="windowText" lastClr="000000"/>
      </a:dk1>
      <a:lt1>
        <a:sysClr val="window" lastClr="FFFFFF"/>
      </a:lt1>
      <a:dk2>
        <a:srgbClr val="44546A"/>
      </a:dk2>
      <a:lt2>
        <a:srgbClr val="E7E6E6"/>
      </a:lt2>
      <a:accent1>
        <a:srgbClr val="0076DA"/>
      </a:accent1>
      <a:accent2>
        <a:srgbClr val="404040"/>
      </a:accent2>
      <a:accent3>
        <a:srgbClr val="0076DA"/>
      </a:accent3>
      <a:accent4>
        <a:srgbClr val="404040"/>
      </a:accent4>
      <a:accent5>
        <a:srgbClr val="0076DA"/>
      </a:accent5>
      <a:accent6>
        <a:srgbClr val="404040"/>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2148</Words>
  <Application>WPS 演示</Application>
  <PresentationFormat>自定义</PresentationFormat>
  <Paragraphs>159</Paragraphs>
  <Slides>14</Slides>
  <Notes>38</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vt:i4>
      </vt:variant>
    </vt:vector>
  </HeadingPairs>
  <TitlesOfParts>
    <vt:vector size="29" baseType="lpstr">
      <vt:lpstr>Arial</vt:lpstr>
      <vt:lpstr>宋体</vt:lpstr>
      <vt:lpstr>Wingdings</vt:lpstr>
      <vt:lpstr>AvantGarde Md BT</vt:lpstr>
      <vt:lpstr>微软雅黑</vt:lpstr>
      <vt:lpstr>华文细黑</vt:lpstr>
      <vt:lpstr>Impact</vt:lpstr>
      <vt:lpstr>Calibri</vt:lpstr>
      <vt:lpstr>Segoe Print</vt:lpstr>
      <vt:lpstr>Arial Unicode MS</vt:lpstr>
      <vt:lpstr>Calibri</vt:lpstr>
      <vt:lpstr>Helvetica-Roman-SemiB</vt:lpstr>
      <vt:lpstr>SimSun-ExtB</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._Ｅиｄゞ↘</cp:lastModifiedBy>
  <cp:revision>115</cp:revision>
  <dcterms:created xsi:type="dcterms:W3CDTF">2016-02-29T06:04:00Z</dcterms:created>
  <dcterms:modified xsi:type="dcterms:W3CDTF">2018-02-02T18:11:54Z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